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58" r:id="rId3"/>
    <p:sldId id="440" r:id="rId4"/>
    <p:sldId id="467" r:id="rId5"/>
    <p:sldId id="454" r:id="rId6"/>
    <p:sldId id="455" r:id="rId7"/>
    <p:sldId id="456" r:id="rId8"/>
    <p:sldId id="457" r:id="rId9"/>
    <p:sldId id="458" r:id="rId10"/>
    <p:sldId id="459" r:id="rId11"/>
    <p:sldId id="460" r:id="rId12"/>
    <p:sldId id="463" r:id="rId13"/>
    <p:sldId id="465" r:id="rId14"/>
    <p:sldId id="466" r:id="rId15"/>
    <p:sldId id="43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FFFFFF"/>
    <a:srgbClr val="929000"/>
    <a:srgbClr val="FFFD78"/>
    <a:srgbClr val="73FEFF"/>
    <a:srgbClr val="9437FF"/>
    <a:srgbClr val="4C9757"/>
    <a:srgbClr val="C8504E"/>
    <a:srgbClr val="ED7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4"/>
    <p:restoredTop sz="92246"/>
  </p:normalViewPr>
  <p:slideViewPr>
    <p:cSldViewPr snapToGrid="0" snapToObjects="1">
      <p:cViewPr>
        <p:scale>
          <a:sx n="101" d="100"/>
          <a:sy n="101" d="100"/>
        </p:scale>
        <p:origin x="1192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3F576-AE2F-074D-A2EF-B7353DB76F61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14BF7-1414-084D-9F84-E920584CF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7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stributed_representation" TargetMode="External"/><Relationship Id="rId4" Type="http://schemas.openxmlformats.org/officeDocument/2006/relationships/hyperlink" Target="https://en.wikipedia.org/wiki/Continuous_bag-of-words" TargetMode="External"/><Relationship Id="rId5" Type="http://schemas.openxmlformats.org/officeDocument/2006/relationships/hyperlink" Target="https://en.wikipedia.org/wiki/Skip-gram" TargetMode="External"/><Relationship Id="rId6" Type="http://schemas.openxmlformats.org/officeDocument/2006/relationships/hyperlink" Target="https://en.wikipedia.org/wiki/Bag-of-words" TargetMode="External"/><Relationship Id="rId7" Type="http://schemas.openxmlformats.org/officeDocument/2006/relationships/hyperlink" Target="https://en.wikipedia.org/wiki/Word2vec#cite_note-mikolov-1" TargetMode="External"/><Relationship Id="rId8" Type="http://schemas.openxmlformats.org/officeDocument/2006/relationships/hyperlink" Target="https://en.wikipedia.org/wiki/Word2vec#cite_note-mikolov-nips-5" TargetMode="External"/><Relationship Id="rId9" Type="http://schemas.openxmlformats.org/officeDocument/2006/relationships/hyperlink" Target="https://en.wikipedia.org/wiki/Word2vec#cite_note-:1-6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Hello and welcome to the second video of the first day of the course. This video is called Intuitions behind Neural </a:t>
            </a:r>
            <a:r>
              <a:rPr lang="en-US" dirty="0" err="1" smtClean="0"/>
              <a:t>Networws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9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neural network is nothing more than a "giant function" that seeks to map a set of inputs - we will call X - and outputs - we will call y - from parameters - we will call w -. The fundamental block of the construction of a neural network are the '</a:t>
            </a:r>
            <a:r>
              <a:rPr lang="en-US" dirty="0" err="1" smtClean="0"/>
              <a:t>perceptrons</a:t>
            </a:r>
            <a:r>
              <a:rPr lang="en-US" smtClean="0"/>
              <a:t>' - or units - represented by the following figure: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4E16B-777E-9144-B5DA-76E2E8FB8F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3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neural network is nothing more than a "giant function" that seeks to map a set of inputs - we will call X - and outputs - we will call y - from parameters - we will call w -. The fundamental block of the construction of a neural network are the '</a:t>
            </a:r>
            <a:r>
              <a:rPr lang="en-US" dirty="0" err="1" smtClean="0"/>
              <a:t>perceptrons</a:t>
            </a:r>
            <a:r>
              <a:rPr lang="en-US" smtClean="0"/>
              <a:t>' - or units - represented by the following figure: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4E16B-777E-9144-B5DA-76E2E8FB8F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34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neural network is nothing more than a "giant function" that seeks to map a set of inputs - we will call X - and outputs - we will call y - from parameters - we will call w -. The fundamental block of the construction of a neural network are the '</a:t>
            </a:r>
            <a:r>
              <a:rPr lang="en-US" dirty="0" err="1" smtClean="0"/>
              <a:t>perceptrons</a:t>
            </a:r>
            <a:r>
              <a:rPr lang="en-US" smtClean="0"/>
              <a:t>' - or units - represented by the following figure: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4E16B-777E-9144-B5DA-76E2E8FB8F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65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neural network is nothing more than a "giant function" that seeks to map a set of inputs - we will call X - and outputs - we will call y - from parameters - we will call w -. The fundamental block of the construction of a neural network are the '</a:t>
            </a:r>
            <a:r>
              <a:rPr lang="en-US" dirty="0" err="1" smtClean="0"/>
              <a:t>perceptrons</a:t>
            </a:r>
            <a:r>
              <a:rPr lang="en-US" smtClean="0"/>
              <a:t>' - or units - represented by the following figure: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4E16B-777E-9144-B5DA-76E2E8FB8F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7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Hello and welcome to the second video of the first day of the course. This video is called Intuitions behind Neural </a:t>
            </a:r>
            <a:r>
              <a:rPr lang="en-US" dirty="0" err="1" smtClean="0"/>
              <a:t>Networws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1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Hello and welcome to the second video of the first day of the course. This video is called Intuitions behind Neural </a:t>
            </a:r>
            <a:r>
              <a:rPr lang="en-US" dirty="0" err="1" smtClean="0"/>
              <a:t>Networws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8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 can utilize either of two model architectures to produce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stributed representation"/>
              </a:rPr>
              <a:t>distributed representation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words: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ntinuous bag-of-words"/>
              </a:rPr>
              <a:t>continuous bag-of-words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(CBOW) or continuous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kip-gram"/>
              </a:rPr>
              <a:t>skip-gram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continuous bag-of-words architecture, the model predicts the current word from a window of surrounding context words. The order of context words does not influence prediction 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ag-of-words"/>
              </a:rPr>
              <a:t>bag-of-words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assumption). In the continuous skip-gram architecture, the model uses the current word to predict the surrounding window of context words. The skip-gram architecture weighs nearby context words more heavily than more distant context words.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[1]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[5]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According to the authors' note,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[6]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CBOW is faster while skip-gram is slower but does a better job for infrequent words.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4E16B-777E-9144-B5DA-76E2E8FB8F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05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neural network is nothing more than a "giant function" that seeks to map a set of inputs - we will call X - and outputs - we will call y - from parameters - we will call w -. The fundamental block of the construction of a neural network are the '</a:t>
            </a:r>
            <a:r>
              <a:rPr lang="en-US" dirty="0" err="1" smtClean="0"/>
              <a:t>perceptrons</a:t>
            </a:r>
            <a:r>
              <a:rPr lang="en-US" smtClean="0"/>
              <a:t>' - or units - represented by the following figure: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4E16B-777E-9144-B5DA-76E2E8FB8F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1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neural network is nothing more than a "giant function" that seeks to map a set of inputs - we will call X - and outputs - we will call y - from parameters - we will call w -. The fundamental block of the construction of a neural network are the '</a:t>
            </a:r>
            <a:r>
              <a:rPr lang="en-US" dirty="0" err="1" smtClean="0"/>
              <a:t>perceptrons</a:t>
            </a:r>
            <a:r>
              <a:rPr lang="en-US" smtClean="0"/>
              <a:t>' - or units - represented by the following figure: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4E16B-777E-9144-B5DA-76E2E8FB8F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9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neural network is nothing more than a "giant function" that seeks to map a set of inputs - we will call X - and outputs - we will call y - from parameters - we will call w -. The fundamental block of the construction of a neural network are the '</a:t>
            </a:r>
            <a:r>
              <a:rPr lang="en-US" dirty="0" err="1" smtClean="0"/>
              <a:t>perceptrons</a:t>
            </a:r>
            <a:r>
              <a:rPr lang="en-US" smtClean="0"/>
              <a:t>' - or units - represented by the following figure: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4E16B-777E-9144-B5DA-76E2E8FB8F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47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neural network is nothing more than a "giant function" that seeks to map a set of inputs - we will call X - and outputs - we will call y - from parameters - we will call w -. The fundamental block of the construction of a neural network are the '</a:t>
            </a:r>
            <a:r>
              <a:rPr lang="en-US" dirty="0" err="1" smtClean="0"/>
              <a:t>perceptrons</a:t>
            </a:r>
            <a:r>
              <a:rPr lang="en-US" smtClean="0"/>
              <a:t>' - or units - represented by the following figure: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4E16B-777E-9144-B5DA-76E2E8FB8F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3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neural network is nothing more than a "giant function" that seeks to map a set of inputs - we will call X - and outputs - we will call y - from parameters - we will call w -. The fundamental block of the construction of a neural network are the '</a:t>
            </a:r>
            <a:r>
              <a:rPr lang="en-US" dirty="0" err="1" smtClean="0"/>
              <a:t>perceptrons</a:t>
            </a:r>
            <a:r>
              <a:rPr lang="en-US" smtClean="0"/>
              <a:t>' - or units - represented by the following figure: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4E16B-777E-9144-B5DA-76E2E8FB8F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5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neural network is nothing more than a "giant function" that seeks to map a set of inputs - we will call X - and outputs - we will call y - from parameters - we will call w -. The fundamental block of the construction of a neural network are the '</a:t>
            </a:r>
            <a:r>
              <a:rPr lang="en-US" dirty="0" err="1" smtClean="0"/>
              <a:t>perceptrons</a:t>
            </a:r>
            <a:r>
              <a:rPr lang="en-US" smtClean="0"/>
              <a:t>' - or units - represented by the following figure: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4E16B-777E-9144-B5DA-76E2E8FB8F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BCAB-2E54-354C-BE1C-FAFC314BCC0A}" type="datetime1">
              <a:rPr lang="de-DE" smtClean="0"/>
              <a:t>27.02.20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41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BCAB-6314-3247-90A9-54D7C6BCCC02}" type="datetime1">
              <a:rPr lang="de-DE" smtClean="0"/>
              <a:t>27.02.20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3EC6-F25A-764F-8E15-6C29A1B2C82C}" type="datetime1">
              <a:rPr lang="de-DE" smtClean="0"/>
              <a:t>27.02.20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1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520702" y="2425704"/>
            <a:ext cx="10962800" cy="1244800"/>
          </a:xfrm>
          <a:prstGeom prst="rect">
            <a:avLst/>
          </a:prstGeom>
        </p:spPr>
        <p:txBody>
          <a:bodyPr lIns="137092" tIns="137092" rIns="137092" bIns="137092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6404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6404"/>
            </a:lvl2pPr>
            <a:lvl3pPr lvl="2" rtl="0">
              <a:spcBef>
                <a:spcPts val="0"/>
              </a:spcBef>
              <a:buSzPct val="100000"/>
              <a:defRPr sz="6404"/>
            </a:lvl3pPr>
            <a:lvl4pPr lvl="3" rtl="0">
              <a:spcBef>
                <a:spcPts val="0"/>
              </a:spcBef>
              <a:buSzPct val="100000"/>
              <a:defRPr sz="6404"/>
            </a:lvl4pPr>
            <a:lvl5pPr lvl="4" rtl="0">
              <a:spcBef>
                <a:spcPts val="0"/>
              </a:spcBef>
              <a:buSzPct val="100000"/>
              <a:defRPr sz="6404"/>
            </a:lvl5pPr>
            <a:lvl6pPr lvl="5" rtl="0">
              <a:spcBef>
                <a:spcPts val="0"/>
              </a:spcBef>
              <a:buSzPct val="100000"/>
              <a:defRPr sz="6404"/>
            </a:lvl6pPr>
            <a:lvl7pPr lvl="6" rtl="0">
              <a:spcBef>
                <a:spcPts val="0"/>
              </a:spcBef>
              <a:buSzPct val="100000"/>
              <a:defRPr sz="6404"/>
            </a:lvl7pPr>
            <a:lvl8pPr lvl="7" rtl="0">
              <a:spcBef>
                <a:spcPts val="0"/>
              </a:spcBef>
              <a:buSzPct val="100000"/>
              <a:defRPr sz="6404"/>
            </a:lvl8pPr>
            <a:lvl9pPr lvl="8" rtl="0">
              <a:spcBef>
                <a:spcPts val="0"/>
              </a:spcBef>
              <a:buSzPct val="100000"/>
              <a:defRPr sz="6404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520702" y="3718840"/>
            <a:ext cx="10962800" cy="577200"/>
          </a:xfrm>
          <a:prstGeom prst="rect">
            <a:avLst/>
          </a:prstGeom>
        </p:spPr>
        <p:txBody>
          <a:bodyPr lIns="137092" tIns="137092" rIns="137092" bIns="137092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9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5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5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5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5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5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5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5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87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ADC8F-7AC9-AF4B-8C88-C1D5AD8C6043}" type="datetime1">
              <a:rPr lang="de-DE" smtClean="0"/>
              <a:t>27.02.20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7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6844-B771-1D42-88E5-4CD8564CFF39}" type="datetime1">
              <a:rPr lang="de-DE" smtClean="0"/>
              <a:t>27.02.20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5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772-52BE-D640-BF22-AA758F22AA98}" type="datetime1">
              <a:rPr lang="de-DE" smtClean="0"/>
              <a:t>27.02.20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5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6C76-0D45-244A-8452-B3971B4C5261}" type="datetime1">
              <a:rPr lang="de-DE" smtClean="0"/>
              <a:t>27.02.20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8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8D77-DD65-034F-AD46-FC0E2F1C739C}" type="datetime1">
              <a:rPr lang="de-DE" smtClean="0"/>
              <a:t>27.02.20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7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BD52-6782-8544-BF29-2D99EB1179F0}" type="datetime1">
              <a:rPr lang="de-DE" smtClean="0"/>
              <a:t>27.02.20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9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9D41-D4D9-334B-8973-D6B8CAE6E974}" type="datetime1">
              <a:rPr lang="de-DE" smtClean="0"/>
              <a:t>27.02.20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67D5-0398-8C4E-AB97-BD58BAA2C7A3}" type="datetime1">
              <a:rPr lang="de-DE" smtClean="0"/>
              <a:t>27.02.20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6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0192D-F09E-6C4C-9906-D6A7820F2B76}" type="datetime1">
              <a:rPr lang="de-DE" smtClean="0"/>
              <a:t>27.02.20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47E91-6F59-4549-8101-DA6AD817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7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4qSgA66P-8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4qSgA66P-8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9" Type="http://schemas.openxmlformats.org/officeDocument/2006/relationships/image" Target="../media/image9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9" Type="http://schemas.openxmlformats.org/officeDocument/2006/relationships/image" Target="../media/image9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9" Type="http://schemas.openxmlformats.org/officeDocument/2006/relationships/image" Target="../media/image9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518119" y="2806890"/>
            <a:ext cx="10967880" cy="1244223"/>
          </a:xfrm>
          <a:prstGeom prst="rect">
            <a:avLst/>
          </a:prstGeom>
        </p:spPr>
        <p:txBody>
          <a:bodyPr vert="horz" lIns="121916" tIns="121916" rIns="121916" bIns="121916" rtlCol="0" anchor="b" anchorCtr="0"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Word2Vec</a:t>
            </a:r>
            <a:endParaRPr lang="en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77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Embeddings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131464" y="3227020"/>
            <a:ext cx="999377" cy="956145"/>
            <a:chOff x="3073631" y="3022015"/>
            <a:chExt cx="810108" cy="810108"/>
          </a:xfrm>
        </p:grpSpPr>
        <p:sp>
          <p:nvSpPr>
            <p:cNvPr id="78" name="Oval 77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3123937" y="3242403"/>
                  <a:ext cx="645261" cy="440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66339" cy="5479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Rounded Rectangle 85"/>
          <p:cNvSpPr/>
          <p:nvPr/>
        </p:nvSpPr>
        <p:spPr>
          <a:xfrm>
            <a:off x="1295399" y="2441083"/>
            <a:ext cx="9131301" cy="382855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100166" y="4549213"/>
            <a:ext cx="999377" cy="956145"/>
            <a:chOff x="3073631" y="3022015"/>
            <a:chExt cx="810108" cy="810108"/>
          </a:xfrm>
        </p:grpSpPr>
        <p:sp>
          <p:nvSpPr>
            <p:cNvPr id="81" name="Oval 80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3123937" y="3242403"/>
                  <a:ext cx="645261" cy="440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91707" cy="54796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TextBox 88"/>
          <p:cNvSpPr txBox="1"/>
          <p:nvPr/>
        </p:nvSpPr>
        <p:spPr>
          <a:xfrm>
            <a:off x="1758361" y="2777014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774867" y="3519922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91374" y="4262831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07881" y="5005739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93" name="Straight Arrow Connector 92"/>
          <p:cNvCxnSpPr>
            <a:stCxn id="89" idx="3"/>
            <a:endCxn id="78" idx="2"/>
          </p:cNvCxnSpPr>
          <p:nvPr/>
        </p:nvCxnSpPr>
        <p:spPr>
          <a:xfrm>
            <a:off x="2147110" y="3064080"/>
            <a:ext cx="2984354" cy="641012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9" idx="3"/>
            <a:endCxn id="82" idx="1"/>
          </p:cNvCxnSpPr>
          <p:nvPr/>
        </p:nvCxnSpPr>
        <p:spPr>
          <a:xfrm>
            <a:off x="2147110" y="3064080"/>
            <a:ext cx="3015115" cy="2004975"/>
          </a:xfrm>
          <a:prstGeom prst="straightConnector1">
            <a:avLst/>
          </a:prstGeom>
          <a:ln>
            <a:solidFill>
              <a:srgbClr val="92900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3"/>
          </p:cNvCxnSpPr>
          <p:nvPr/>
        </p:nvCxnSpPr>
        <p:spPr>
          <a:xfrm flipV="1">
            <a:off x="2163617" y="3700231"/>
            <a:ext cx="2950730" cy="106757"/>
          </a:xfrm>
          <a:prstGeom prst="straightConnector1">
            <a:avLst/>
          </a:prstGeom>
          <a:ln>
            <a:solidFill>
              <a:srgbClr val="00B0F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0" idx="3"/>
          </p:cNvCxnSpPr>
          <p:nvPr/>
        </p:nvCxnSpPr>
        <p:spPr>
          <a:xfrm>
            <a:off x="2163617" y="3806988"/>
            <a:ext cx="2981493" cy="1320848"/>
          </a:xfrm>
          <a:prstGeom prst="straightConnector1">
            <a:avLst/>
          </a:prstGeom>
          <a:ln>
            <a:solidFill>
              <a:srgbClr val="73FE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1" idx="3"/>
          </p:cNvCxnSpPr>
          <p:nvPr/>
        </p:nvCxnSpPr>
        <p:spPr>
          <a:xfrm flipV="1">
            <a:off x="2180124" y="3695545"/>
            <a:ext cx="2942477" cy="854352"/>
          </a:xfrm>
          <a:prstGeom prst="straightConnector1">
            <a:avLst/>
          </a:prstGeom>
          <a:ln>
            <a:solidFill>
              <a:srgbClr val="00B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2180124" y="4549897"/>
            <a:ext cx="2973240" cy="573254"/>
          </a:xfrm>
          <a:prstGeom prst="straightConnector1">
            <a:avLst/>
          </a:prstGeom>
          <a:ln>
            <a:solidFill>
              <a:srgbClr val="92D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2" idx="3"/>
          </p:cNvCxnSpPr>
          <p:nvPr/>
        </p:nvCxnSpPr>
        <p:spPr>
          <a:xfrm flipV="1">
            <a:off x="2196630" y="3702199"/>
            <a:ext cx="2920247" cy="1590606"/>
          </a:xfrm>
          <a:prstGeom prst="straightConnector1">
            <a:avLst/>
          </a:prstGeom>
          <a:ln>
            <a:solidFill>
              <a:srgbClr val="9437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2" idx="3"/>
          </p:cNvCxnSpPr>
          <p:nvPr/>
        </p:nvCxnSpPr>
        <p:spPr>
          <a:xfrm flipV="1">
            <a:off x="2196630" y="5129807"/>
            <a:ext cx="2951011" cy="162998"/>
          </a:xfrm>
          <a:prstGeom prst="straightConnector1">
            <a:avLst/>
          </a:prstGeom>
          <a:ln>
            <a:solidFill>
              <a:srgbClr val="7030A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712339" y="1013330"/>
            <a:ext cx="10515600" cy="142775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434343"/>
                </a:solidFill>
                <a:ea typeface="Calibri"/>
                <a:cs typeface="Calibri"/>
              </a:rPr>
              <a:t>Recap from last Class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10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flipH="1">
            <a:off x="9525569" y="2777014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9542075" y="3519922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9558582" y="4262831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9575089" y="5005739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081321" y="3100057"/>
            <a:ext cx="3373103" cy="641012"/>
          </a:xfrm>
          <a:prstGeom prst="straightConnector1">
            <a:avLst/>
          </a:prstGeom>
          <a:ln>
            <a:solidFill>
              <a:schemeClr val="accent4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081321" y="3100057"/>
            <a:ext cx="3403864" cy="2004975"/>
          </a:xfrm>
          <a:prstGeom prst="straightConnector1">
            <a:avLst/>
          </a:prstGeom>
          <a:ln>
            <a:solidFill>
              <a:srgbClr val="92900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097827" y="3736209"/>
            <a:ext cx="3339480" cy="106756"/>
          </a:xfrm>
          <a:prstGeom prst="straightConnector1">
            <a:avLst/>
          </a:prstGeom>
          <a:ln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097827" y="3842965"/>
            <a:ext cx="3370243" cy="1320848"/>
          </a:xfrm>
          <a:prstGeom prst="straightConnector1">
            <a:avLst/>
          </a:prstGeom>
          <a:ln>
            <a:solidFill>
              <a:srgbClr val="73FEFF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114334" y="3731522"/>
            <a:ext cx="3331227" cy="854352"/>
          </a:xfrm>
          <a:prstGeom prst="straightConnector1">
            <a:avLst/>
          </a:prstGeom>
          <a:ln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14334" y="4585874"/>
            <a:ext cx="3361990" cy="573254"/>
          </a:xfrm>
          <a:prstGeom prst="straightConnector1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130841" y="3738176"/>
            <a:ext cx="3308996" cy="1590606"/>
          </a:xfrm>
          <a:prstGeom prst="straightConnector1">
            <a:avLst/>
          </a:prstGeom>
          <a:ln>
            <a:solidFill>
              <a:srgbClr val="9437FF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6130841" y="5165784"/>
            <a:ext cx="3339760" cy="162998"/>
          </a:xfrm>
          <a:prstGeom prst="straightConnector1">
            <a:avLst/>
          </a:prstGeom>
          <a:ln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6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Embeddings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131464" y="3227020"/>
            <a:ext cx="999377" cy="956145"/>
            <a:chOff x="3073631" y="3022015"/>
            <a:chExt cx="810108" cy="810108"/>
          </a:xfrm>
        </p:grpSpPr>
        <p:sp>
          <p:nvSpPr>
            <p:cNvPr id="78" name="Oval 77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3123937" y="3242403"/>
                  <a:ext cx="645261" cy="440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66339" cy="5479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Rounded Rectangle 85"/>
          <p:cNvSpPr/>
          <p:nvPr/>
        </p:nvSpPr>
        <p:spPr>
          <a:xfrm>
            <a:off x="1295399" y="2441083"/>
            <a:ext cx="9131301" cy="382855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100166" y="4549213"/>
            <a:ext cx="999377" cy="956145"/>
            <a:chOff x="3073631" y="3022015"/>
            <a:chExt cx="810108" cy="810108"/>
          </a:xfrm>
        </p:grpSpPr>
        <p:sp>
          <p:nvSpPr>
            <p:cNvPr id="81" name="Oval 80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3123937" y="3242403"/>
                  <a:ext cx="645261" cy="440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91707" cy="54796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TextBox 88"/>
          <p:cNvSpPr txBox="1"/>
          <p:nvPr/>
        </p:nvSpPr>
        <p:spPr>
          <a:xfrm>
            <a:off x="1758361" y="2777014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774867" y="3519922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91374" y="4262831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07881" y="5005739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93" name="Straight Arrow Connector 92"/>
          <p:cNvCxnSpPr>
            <a:stCxn id="89" idx="3"/>
            <a:endCxn id="78" idx="2"/>
          </p:cNvCxnSpPr>
          <p:nvPr/>
        </p:nvCxnSpPr>
        <p:spPr>
          <a:xfrm>
            <a:off x="2147110" y="3064080"/>
            <a:ext cx="2984354" cy="641012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9" idx="3"/>
            <a:endCxn id="82" idx="1"/>
          </p:cNvCxnSpPr>
          <p:nvPr/>
        </p:nvCxnSpPr>
        <p:spPr>
          <a:xfrm>
            <a:off x="2147110" y="3064080"/>
            <a:ext cx="3015115" cy="2004975"/>
          </a:xfrm>
          <a:prstGeom prst="straightConnector1">
            <a:avLst/>
          </a:prstGeom>
          <a:ln>
            <a:solidFill>
              <a:srgbClr val="92900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3"/>
          </p:cNvCxnSpPr>
          <p:nvPr/>
        </p:nvCxnSpPr>
        <p:spPr>
          <a:xfrm flipV="1">
            <a:off x="2163617" y="3700231"/>
            <a:ext cx="2950730" cy="106757"/>
          </a:xfrm>
          <a:prstGeom prst="straightConnector1">
            <a:avLst/>
          </a:prstGeom>
          <a:ln>
            <a:solidFill>
              <a:srgbClr val="00B0F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0" idx="3"/>
          </p:cNvCxnSpPr>
          <p:nvPr/>
        </p:nvCxnSpPr>
        <p:spPr>
          <a:xfrm>
            <a:off x="2163617" y="3806988"/>
            <a:ext cx="2981493" cy="1320848"/>
          </a:xfrm>
          <a:prstGeom prst="straightConnector1">
            <a:avLst/>
          </a:prstGeom>
          <a:ln>
            <a:solidFill>
              <a:srgbClr val="73FE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1" idx="3"/>
          </p:cNvCxnSpPr>
          <p:nvPr/>
        </p:nvCxnSpPr>
        <p:spPr>
          <a:xfrm flipV="1">
            <a:off x="2180124" y="3695545"/>
            <a:ext cx="2942477" cy="854352"/>
          </a:xfrm>
          <a:prstGeom prst="straightConnector1">
            <a:avLst/>
          </a:prstGeom>
          <a:ln>
            <a:solidFill>
              <a:srgbClr val="00B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2180124" y="4549897"/>
            <a:ext cx="2973240" cy="573254"/>
          </a:xfrm>
          <a:prstGeom prst="straightConnector1">
            <a:avLst/>
          </a:prstGeom>
          <a:ln>
            <a:solidFill>
              <a:srgbClr val="92D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2" idx="3"/>
          </p:cNvCxnSpPr>
          <p:nvPr/>
        </p:nvCxnSpPr>
        <p:spPr>
          <a:xfrm flipV="1">
            <a:off x="2196630" y="3702199"/>
            <a:ext cx="2920247" cy="1590606"/>
          </a:xfrm>
          <a:prstGeom prst="straightConnector1">
            <a:avLst/>
          </a:prstGeom>
          <a:ln>
            <a:solidFill>
              <a:srgbClr val="9437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2" idx="3"/>
          </p:cNvCxnSpPr>
          <p:nvPr/>
        </p:nvCxnSpPr>
        <p:spPr>
          <a:xfrm flipV="1">
            <a:off x="2196630" y="5129807"/>
            <a:ext cx="2951011" cy="162998"/>
          </a:xfrm>
          <a:prstGeom prst="straightConnector1">
            <a:avLst/>
          </a:prstGeom>
          <a:ln>
            <a:solidFill>
              <a:srgbClr val="7030A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712339" y="1013330"/>
            <a:ext cx="10515600" cy="142775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434343"/>
                </a:solidFill>
                <a:ea typeface="Calibri"/>
                <a:cs typeface="Calibri"/>
              </a:rPr>
              <a:t>Recap from last Class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11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flipH="1">
            <a:off x="9525569" y="2777014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9542075" y="3519922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9558582" y="4262831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9575089" y="5005739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081321" y="3100057"/>
            <a:ext cx="3373103" cy="641012"/>
          </a:xfrm>
          <a:prstGeom prst="straightConnector1">
            <a:avLst/>
          </a:prstGeom>
          <a:ln>
            <a:solidFill>
              <a:schemeClr val="accent4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081321" y="3100057"/>
            <a:ext cx="3403864" cy="2004975"/>
          </a:xfrm>
          <a:prstGeom prst="straightConnector1">
            <a:avLst/>
          </a:prstGeom>
          <a:ln>
            <a:solidFill>
              <a:srgbClr val="92900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097827" y="3736209"/>
            <a:ext cx="3339480" cy="106756"/>
          </a:xfrm>
          <a:prstGeom prst="straightConnector1">
            <a:avLst/>
          </a:prstGeom>
          <a:ln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097827" y="3842965"/>
            <a:ext cx="3370243" cy="1320848"/>
          </a:xfrm>
          <a:prstGeom prst="straightConnector1">
            <a:avLst/>
          </a:prstGeom>
          <a:ln>
            <a:solidFill>
              <a:srgbClr val="73FEFF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114334" y="3731522"/>
            <a:ext cx="3331227" cy="854352"/>
          </a:xfrm>
          <a:prstGeom prst="straightConnector1">
            <a:avLst/>
          </a:prstGeom>
          <a:ln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14334" y="4585874"/>
            <a:ext cx="3361990" cy="573254"/>
          </a:xfrm>
          <a:prstGeom prst="straightConnector1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130841" y="3738176"/>
            <a:ext cx="3308996" cy="1590606"/>
          </a:xfrm>
          <a:prstGeom prst="straightConnector1">
            <a:avLst/>
          </a:prstGeom>
          <a:ln>
            <a:solidFill>
              <a:srgbClr val="9437FF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6130841" y="5165784"/>
            <a:ext cx="3339760" cy="162998"/>
          </a:xfrm>
          <a:prstGeom prst="straightConnector1">
            <a:avLst/>
          </a:prstGeom>
          <a:ln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24175" y="1270292"/>
            <a:ext cx="2574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  am  the king</a:t>
            </a:r>
          </a:p>
          <a:p>
            <a:r>
              <a:rPr lang="en-US" sz="3200" b="1" dirty="0" smtClean="0"/>
              <a:t>0   1    2      3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5565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Embeddings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131464" y="3227020"/>
            <a:ext cx="999377" cy="956145"/>
            <a:chOff x="3073631" y="3022015"/>
            <a:chExt cx="810108" cy="810108"/>
          </a:xfrm>
        </p:grpSpPr>
        <p:sp>
          <p:nvSpPr>
            <p:cNvPr id="78" name="Oval 77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3123937" y="3242403"/>
                  <a:ext cx="645261" cy="440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66339" cy="5479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Rounded Rectangle 85"/>
          <p:cNvSpPr/>
          <p:nvPr/>
        </p:nvSpPr>
        <p:spPr>
          <a:xfrm>
            <a:off x="1295399" y="2441083"/>
            <a:ext cx="9131301" cy="382855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100166" y="4549213"/>
            <a:ext cx="999377" cy="956145"/>
            <a:chOff x="3073631" y="3022015"/>
            <a:chExt cx="810108" cy="810108"/>
          </a:xfrm>
        </p:grpSpPr>
        <p:sp>
          <p:nvSpPr>
            <p:cNvPr id="81" name="Oval 80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3123937" y="3242403"/>
                  <a:ext cx="645261" cy="440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91707" cy="54796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TextBox 88"/>
          <p:cNvSpPr txBox="1"/>
          <p:nvPr/>
        </p:nvSpPr>
        <p:spPr>
          <a:xfrm>
            <a:off x="1758361" y="2777014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774867" y="3519922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91374" y="426283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2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07881" y="5005739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93" name="Straight Arrow Connector 92"/>
          <p:cNvCxnSpPr>
            <a:stCxn id="89" idx="3"/>
            <a:endCxn id="78" idx="2"/>
          </p:cNvCxnSpPr>
          <p:nvPr/>
        </p:nvCxnSpPr>
        <p:spPr>
          <a:xfrm>
            <a:off x="2147110" y="3064080"/>
            <a:ext cx="2984354" cy="641012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9" idx="3"/>
            <a:endCxn id="82" idx="1"/>
          </p:cNvCxnSpPr>
          <p:nvPr/>
        </p:nvCxnSpPr>
        <p:spPr>
          <a:xfrm>
            <a:off x="2147110" y="3064080"/>
            <a:ext cx="3015115" cy="2004975"/>
          </a:xfrm>
          <a:prstGeom prst="straightConnector1">
            <a:avLst/>
          </a:prstGeom>
          <a:ln>
            <a:solidFill>
              <a:srgbClr val="92900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3"/>
          </p:cNvCxnSpPr>
          <p:nvPr/>
        </p:nvCxnSpPr>
        <p:spPr>
          <a:xfrm flipV="1">
            <a:off x="2163617" y="3700231"/>
            <a:ext cx="2950730" cy="106757"/>
          </a:xfrm>
          <a:prstGeom prst="straightConnector1">
            <a:avLst/>
          </a:prstGeom>
          <a:ln>
            <a:solidFill>
              <a:srgbClr val="00B0F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0" idx="3"/>
          </p:cNvCxnSpPr>
          <p:nvPr/>
        </p:nvCxnSpPr>
        <p:spPr>
          <a:xfrm>
            <a:off x="2163617" y="3806988"/>
            <a:ext cx="2981493" cy="1320848"/>
          </a:xfrm>
          <a:prstGeom prst="straightConnector1">
            <a:avLst/>
          </a:prstGeom>
          <a:ln>
            <a:solidFill>
              <a:srgbClr val="73FE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1" idx="3"/>
          </p:cNvCxnSpPr>
          <p:nvPr/>
        </p:nvCxnSpPr>
        <p:spPr>
          <a:xfrm flipV="1">
            <a:off x="2210078" y="3695545"/>
            <a:ext cx="2912523" cy="890452"/>
          </a:xfrm>
          <a:prstGeom prst="straightConnector1">
            <a:avLst/>
          </a:prstGeom>
          <a:ln>
            <a:solidFill>
              <a:srgbClr val="00B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2210078" y="4585997"/>
            <a:ext cx="2943286" cy="537154"/>
          </a:xfrm>
          <a:prstGeom prst="straightConnector1">
            <a:avLst/>
          </a:prstGeom>
          <a:ln>
            <a:solidFill>
              <a:srgbClr val="92D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2" idx="3"/>
          </p:cNvCxnSpPr>
          <p:nvPr/>
        </p:nvCxnSpPr>
        <p:spPr>
          <a:xfrm flipV="1">
            <a:off x="2196630" y="3702199"/>
            <a:ext cx="2920247" cy="1590606"/>
          </a:xfrm>
          <a:prstGeom prst="straightConnector1">
            <a:avLst/>
          </a:prstGeom>
          <a:ln>
            <a:solidFill>
              <a:srgbClr val="9437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2" idx="3"/>
          </p:cNvCxnSpPr>
          <p:nvPr/>
        </p:nvCxnSpPr>
        <p:spPr>
          <a:xfrm flipV="1">
            <a:off x="2196630" y="5129807"/>
            <a:ext cx="2951011" cy="162998"/>
          </a:xfrm>
          <a:prstGeom prst="straightConnector1">
            <a:avLst/>
          </a:prstGeom>
          <a:ln>
            <a:solidFill>
              <a:srgbClr val="7030A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712339" y="1013330"/>
            <a:ext cx="10515600" cy="142775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434343"/>
                </a:solidFill>
                <a:ea typeface="Calibri"/>
                <a:cs typeface="Calibri"/>
              </a:rPr>
              <a:t>Recap from last Class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12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flipH="1">
            <a:off x="9525569" y="2777014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9542075" y="35199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lang="en-US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9558582" y="4262831"/>
            <a:ext cx="388749" cy="5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9575089" y="500573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lang="en-US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081321" y="3100057"/>
            <a:ext cx="3373103" cy="641012"/>
          </a:xfrm>
          <a:prstGeom prst="straightConnector1">
            <a:avLst/>
          </a:prstGeom>
          <a:ln>
            <a:solidFill>
              <a:schemeClr val="accent4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081321" y="3100057"/>
            <a:ext cx="3403864" cy="2004975"/>
          </a:xfrm>
          <a:prstGeom prst="straightConnector1">
            <a:avLst/>
          </a:prstGeom>
          <a:ln>
            <a:solidFill>
              <a:srgbClr val="92900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097827" y="3736209"/>
            <a:ext cx="3339480" cy="106756"/>
          </a:xfrm>
          <a:prstGeom prst="straightConnector1">
            <a:avLst/>
          </a:prstGeom>
          <a:ln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097827" y="3842965"/>
            <a:ext cx="3370243" cy="1320848"/>
          </a:xfrm>
          <a:prstGeom prst="straightConnector1">
            <a:avLst/>
          </a:prstGeom>
          <a:ln>
            <a:solidFill>
              <a:srgbClr val="73FEFF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114334" y="3731522"/>
            <a:ext cx="3331227" cy="854352"/>
          </a:xfrm>
          <a:prstGeom prst="straightConnector1">
            <a:avLst/>
          </a:prstGeom>
          <a:ln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14334" y="4585874"/>
            <a:ext cx="3361990" cy="573254"/>
          </a:xfrm>
          <a:prstGeom prst="straightConnector1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130841" y="3738176"/>
            <a:ext cx="3308996" cy="1590606"/>
          </a:xfrm>
          <a:prstGeom prst="straightConnector1">
            <a:avLst/>
          </a:prstGeom>
          <a:ln>
            <a:solidFill>
              <a:srgbClr val="9437FF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6130841" y="5165784"/>
            <a:ext cx="3339760" cy="162998"/>
          </a:xfrm>
          <a:prstGeom prst="straightConnector1">
            <a:avLst/>
          </a:prstGeom>
          <a:ln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24175" y="1270292"/>
            <a:ext cx="2574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  </a:t>
            </a:r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  <a:t>am</a:t>
            </a:r>
            <a:r>
              <a:rPr lang="en-US" sz="3200" b="1" dirty="0" smtClean="0"/>
              <a:t>  </a:t>
            </a:r>
            <a:r>
              <a:rPr lang="en-US" sz="3200" b="1" dirty="0" smtClean="0">
                <a:solidFill>
                  <a:srgbClr val="FF0000"/>
                </a:solidFill>
              </a:rPr>
              <a:t>the</a:t>
            </a: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  <a:t>king</a:t>
            </a:r>
          </a:p>
          <a:p>
            <a:r>
              <a:rPr lang="en-US" sz="3200" b="1" dirty="0" smtClean="0"/>
              <a:t>0   </a:t>
            </a:r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en-US" sz="3200" b="1" dirty="0" smtClean="0"/>
              <a:t>    </a:t>
            </a:r>
            <a:r>
              <a:rPr lang="en-US" sz="3200" b="1" dirty="0" smtClean="0">
                <a:solidFill>
                  <a:srgbClr val="FF0000"/>
                </a:solidFill>
              </a:rPr>
              <a:t>2</a:t>
            </a:r>
            <a:r>
              <a:rPr lang="en-US" sz="3200" b="1" dirty="0" smtClean="0"/>
              <a:t>      </a:t>
            </a:r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0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Embeddings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Content Placeholder 2"/>
          <p:cNvSpPr>
            <a:spLocks noGrp="1"/>
          </p:cNvSpPr>
          <p:nvPr>
            <p:ph idx="1"/>
          </p:nvPr>
        </p:nvSpPr>
        <p:spPr>
          <a:xfrm>
            <a:off x="712339" y="1013330"/>
            <a:ext cx="10515600" cy="142775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434343"/>
                </a:solidFill>
                <a:latin typeface="Calibri"/>
                <a:ea typeface="Calibri"/>
                <a:cs typeface="Calibri"/>
              </a:rPr>
              <a:t>How to build the dataset?</a:t>
            </a:r>
          </a:p>
          <a:p>
            <a:pPr lvl="1"/>
            <a:r>
              <a:rPr lang="en-US" sz="3200" dirty="0">
                <a:hlinkClick r:id="rId3"/>
              </a:rPr>
              <a:t>https://www.youtube.com/watch?v=64qSgA66P-8</a:t>
            </a:r>
            <a:endParaRPr lang="en-US" sz="3200" dirty="0" smtClean="0"/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939" y="2241876"/>
            <a:ext cx="6756400" cy="41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Embeddings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Content Placeholder 2"/>
          <p:cNvSpPr>
            <a:spLocks noGrp="1"/>
          </p:cNvSpPr>
          <p:nvPr>
            <p:ph idx="1"/>
          </p:nvPr>
        </p:nvSpPr>
        <p:spPr>
          <a:xfrm>
            <a:off x="712339" y="1013330"/>
            <a:ext cx="10515600" cy="142775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434343"/>
                </a:solidFill>
                <a:latin typeface="Calibri"/>
                <a:ea typeface="Calibri"/>
                <a:cs typeface="Calibri"/>
              </a:rPr>
              <a:t>How to build the dataset?</a:t>
            </a:r>
          </a:p>
          <a:p>
            <a:pPr lvl="1"/>
            <a:r>
              <a:rPr lang="en-US" sz="3200" dirty="0">
                <a:hlinkClick r:id="rId3"/>
              </a:rPr>
              <a:t>https://www.youtube.com/watch?v=64qSgA66P-8</a:t>
            </a:r>
            <a:endParaRPr lang="en-US" sz="3200" dirty="0" smtClean="0"/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2265378"/>
            <a:ext cx="5655310" cy="427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518119" y="2806890"/>
            <a:ext cx="10967880" cy="1244223"/>
          </a:xfrm>
          <a:prstGeom prst="rect">
            <a:avLst/>
          </a:prstGeom>
        </p:spPr>
        <p:txBody>
          <a:bodyPr vert="horz" lIns="121916" tIns="121916" rIns="121916" bIns="121916" rtlCol="0" anchor="b" anchorCtr="0"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Word2Vec from Scratch</a:t>
            </a:r>
            <a:endParaRPr lang="e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4733925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434343"/>
                </a:solidFill>
                <a:latin typeface="Calibri"/>
                <a:ea typeface="Calibri"/>
                <a:cs typeface="Calibri"/>
              </a:rPr>
              <a:t> Motivation</a:t>
            </a:r>
          </a:p>
          <a:p>
            <a:r>
              <a:rPr lang="en-US" sz="4400" dirty="0" smtClean="0">
                <a:solidFill>
                  <a:srgbClr val="43434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4400" dirty="0" smtClean="0">
                <a:solidFill>
                  <a:srgbClr val="434343"/>
                </a:solidFill>
                <a:latin typeface="Calibri"/>
                <a:ea typeface="Calibri"/>
                <a:cs typeface="Calibri"/>
              </a:rPr>
              <a:t>Word2Vec </a:t>
            </a:r>
            <a:r>
              <a:rPr lang="en-US" sz="4400" dirty="0" smtClean="0">
                <a:solidFill>
                  <a:srgbClr val="434343"/>
                </a:solidFill>
                <a:latin typeface="Calibri"/>
                <a:ea typeface="Calibri"/>
                <a:cs typeface="Calibri"/>
              </a:rPr>
              <a:t>from Scratch</a:t>
            </a:r>
          </a:p>
          <a:p>
            <a:r>
              <a:rPr lang="en-US" sz="4400" dirty="0">
                <a:solidFill>
                  <a:srgbClr val="43434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4400" dirty="0" smtClean="0">
                <a:solidFill>
                  <a:srgbClr val="434343"/>
                </a:solidFill>
                <a:latin typeface="Calibri"/>
                <a:ea typeface="Calibri"/>
                <a:cs typeface="Calibri"/>
              </a:rPr>
              <a:t>The 20 Newsgroup Text Dataset</a:t>
            </a:r>
            <a:endParaRPr lang="en-US" sz="3600" dirty="0" smtClean="0">
              <a:solidFill>
                <a:srgbClr val="434343"/>
              </a:solidFill>
              <a:latin typeface="Calibri"/>
              <a:ea typeface="Calibri"/>
              <a:cs typeface="Calibri"/>
            </a:endParaRPr>
          </a:p>
          <a:p>
            <a:endParaRPr lang="en-US" sz="40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8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518119" y="2806890"/>
            <a:ext cx="10967880" cy="1244223"/>
          </a:xfrm>
          <a:prstGeom prst="rect">
            <a:avLst/>
          </a:prstGeom>
        </p:spPr>
        <p:txBody>
          <a:bodyPr vert="horz" lIns="121916" tIns="121916" rIns="121916" bIns="121916" rtlCol="0" anchor="b" anchorCtr="0">
            <a:no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Motivation</a:t>
            </a:r>
            <a:endParaRPr lang="e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Word2Vec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Content Placeholder 2"/>
          <p:cNvSpPr>
            <a:spLocks noGrp="1"/>
          </p:cNvSpPr>
          <p:nvPr>
            <p:ph idx="1"/>
          </p:nvPr>
        </p:nvSpPr>
        <p:spPr>
          <a:xfrm>
            <a:off x="712339" y="1013329"/>
            <a:ext cx="10515600" cy="2368225"/>
          </a:xfrm>
        </p:spPr>
        <p:txBody>
          <a:bodyPr>
            <a:normAutofit fontScale="77500" lnSpcReduction="20000"/>
          </a:bodyPr>
          <a:lstStyle/>
          <a:p>
            <a:r>
              <a:rPr lang="en-US" sz="3600" b="1" dirty="0" smtClean="0"/>
              <a:t>Input: </a:t>
            </a:r>
            <a:r>
              <a:rPr lang="en-US" sz="3600" dirty="0" smtClean="0"/>
              <a:t>Wikipedia corpus</a:t>
            </a:r>
          </a:p>
          <a:p>
            <a:r>
              <a:rPr lang="en-US" sz="3600" b="1" dirty="0" smtClean="0"/>
              <a:t>Dimension:</a:t>
            </a:r>
            <a:r>
              <a:rPr lang="en-US" sz="3600" dirty="0" smtClean="0"/>
              <a:t> 200</a:t>
            </a:r>
          </a:p>
          <a:p>
            <a:r>
              <a:rPr lang="en-US" sz="3600" b="1" dirty="0" smtClean="0"/>
              <a:t>Output (</a:t>
            </a:r>
            <a:r>
              <a:rPr lang="en-US" sz="3600" b="1" dirty="0" err="1" smtClean="0"/>
              <a:t>CBoW</a:t>
            </a:r>
            <a:r>
              <a:rPr lang="en-US" sz="3600" b="1" dirty="0" smtClean="0"/>
              <a:t>): </a:t>
            </a:r>
            <a:r>
              <a:rPr lang="en-US" sz="3600" dirty="0" smtClean="0"/>
              <a:t>The </a:t>
            </a:r>
            <a:r>
              <a:rPr lang="en-US" sz="3600" dirty="0"/>
              <a:t>model predicts the current word from a window of surrounding context </a:t>
            </a:r>
            <a:r>
              <a:rPr lang="en-US" sz="3600" dirty="0" smtClean="0"/>
              <a:t>words</a:t>
            </a:r>
          </a:p>
          <a:p>
            <a:r>
              <a:rPr lang="en-US" sz="3600" b="1" dirty="0"/>
              <a:t>Output (</a:t>
            </a:r>
            <a:r>
              <a:rPr lang="en-US" sz="3600" b="1" dirty="0" smtClean="0"/>
              <a:t>CSG): </a:t>
            </a:r>
            <a:r>
              <a:rPr lang="en-US" sz="3600" dirty="0" smtClean="0"/>
              <a:t>The</a:t>
            </a:r>
            <a:r>
              <a:rPr lang="en-US" sz="3600" dirty="0"/>
              <a:t> </a:t>
            </a:r>
            <a:r>
              <a:rPr lang="en-US" sz="3600" dirty="0" smtClean="0"/>
              <a:t>model </a:t>
            </a:r>
            <a:r>
              <a:rPr lang="en-US" sz="3600" dirty="0"/>
              <a:t>uses the current word to predict the surrounding window of context words</a:t>
            </a:r>
            <a:endParaRPr lang="en-US" sz="3600" dirty="0" smtClean="0"/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969" y="3480482"/>
            <a:ext cx="3415861" cy="29794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6439" y="6459904"/>
            <a:ext cx="467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Examples from: http</a:t>
            </a:r>
            <a:r>
              <a:rPr lang="en-US" dirty="0"/>
              <a:t>://projector.tensorflow.org/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0738"/>
            <a:ext cx="4952999" cy="28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0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Embeddings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9828756" y="3826979"/>
            <a:ext cx="1142297" cy="759925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9166977" y="3288060"/>
            <a:ext cx="682468" cy="623371"/>
            <a:chOff x="3073627" y="3022015"/>
            <a:chExt cx="886907" cy="810108"/>
          </a:xfrm>
        </p:grpSpPr>
        <p:sp>
          <p:nvSpPr>
            <p:cNvPr id="34" name="Oval 33"/>
            <p:cNvSpPr/>
            <p:nvPr/>
          </p:nvSpPr>
          <p:spPr>
            <a:xfrm>
              <a:off x="3073627" y="3022015"/>
              <a:ext cx="810107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137755" y="3242403"/>
                  <a:ext cx="822779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755" y="3242403"/>
                  <a:ext cx="822779" cy="47996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9166973" y="2483254"/>
            <a:ext cx="687778" cy="623371"/>
            <a:chOff x="3073629" y="3022015"/>
            <a:chExt cx="893810" cy="810108"/>
          </a:xfrm>
        </p:grpSpPr>
        <p:sp>
          <p:nvSpPr>
            <p:cNvPr id="38" name="Oval 37"/>
            <p:cNvSpPr/>
            <p:nvPr/>
          </p:nvSpPr>
          <p:spPr>
            <a:xfrm>
              <a:off x="3073629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3151574" y="3242403"/>
                  <a:ext cx="815865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1574" y="3242403"/>
                  <a:ext cx="815865" cy="4799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9166969" y="4232651"/>
            <a:ext cx="661787" cy="623371"/>
            <a:chOff x="3073629" y="3022015"/>
            <a:chExt cx="860034" cy="810108"/>
          </a:xfrm>
        </p:grpSpPr>
        <p:sp>
          <p:nvSpPr>
            <p:cNvPr id="43" name="Oval 42"/>
            <p:cNvSpPr/>
            <p:nvPr/>
          </p:nvSpPr>
          <p:spPr>
            <a:xfrm>
              <a:off x="3073629" y="3022015"/>
              <a:ext cx="810107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096300" y="3242403"/>
                  <a:ext cx="837363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6300" y="3242403"/>
                  <a:ext cx="837363" cy="4799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/>
          <p:cNvCxnSpPr/>
          <p:nvPr/>
        </p:nvCxnSpPr>
        <p:spPr>
          <a:xfrm>
            <a:off x="9854751" y="2837507"/>
            <a:ext cx="1136859" cy="581018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 flipH="1">
                <a:off x="9387271" y="3827470"/>
                <a:ext cx="182783" cy="3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87271" y="3827470"/>
                <a:ext cx="182783" cy="378931"/>
              </a:xfrm>
              <a:prstGeom prst="rect">
                <a:avLst/>
              </a:prstGeom>
              <a:blipFill rotWithShape="0">
                <a:blip r:embed="rId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/>
          <p:cNvGrpSpPr/>
          <p:nvPr/>
        </p:nvGrpSpPr>
        <p:grpSpPr>
          <a:xfrm>
            <a:off x="8054736" y="3288060"/>
            <a:ext cx="623371" cy="623371"/>
            <a:chOff x="3073631" y="3022015"/>
            <a:chExt cx="810108" cy="810108"/>
          </a:xfrm>
        </p:grpSpPr>
        <p:sp>
          <p:nvSpPr>
            <p:cNvPr id="51" name="Oval 50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123936" y="3242403"/>
                  <a:ext cx="741953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6" y="3242403"/>
                  <a:ext cx="741953" cy="47996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8054730" y="2483254"/>
            <a:ext cx="636213" cy="623371"/>
            <a:chOff x="3073629" y="3022015"/>
            <a:chExt cx="826798" cy="810108"/>
          </a:xfrm>
        </p:grpSpPr>
        <p:sp>
          <p:nvSpPr>
            <p:cNvPr id="54" name="Oval 53"/>
            <p:cNvSpPr/>
            <p:nvPr/>
          </p:nvSpPr>
          <p:spPr>
            <a:xfrm>
              <a:off x="3073629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3165391" y="3242403"/>
                  <a:ext cx="735036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5391" y="3242403"/>
                  <a:ext cx="735036" cy="47996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8054731" y="4232651"/>
            <a:ext cx="623370" cy="623371"/>
            <a:chOff x="3073631" y="3022015"/>
            <a:chExt cx="810108" cy="810108"/>
          </a:xfrm>
        </p:grpSpPr>
        <p:sp>
          <p:nvSpPr>
            <p:cNvPr id="57" name="Oval 56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3123936" y="3242403"/>
                  <a:ext cx="756535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6" y="3242403"/>
                  <a:ext cx="756535" cy="47996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 flipH="1">
                <a:off x="8275029" y="3827470"/>
                <a:ext cx="182783" cy="3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75029" y="3827470"/>
                <a:ext cx="182783" cy="378931"/>
              </a:xfrm>
              <a:prstGeom prst="rect">
                <a:avLst/>
              </a:prstGeom>
              <a:blipFill rotWithShape="0"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flipH="1">
                <a:off x="8764337" y="2548718"/>
                <a:ext cx="1827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4337" y="2548718"/>
                <a:ext cx="182783" cy="492443"/>
              </a:xfrm>
              <a:prstGeom prst="rect">
                <a:avLst/>
              </a:prstGeom>
              <a:blipFill rotWithShape="0">
                <a:blip r:embed="rId15"/>
                <a:stretch>
                  <a:fillRect r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 flipH="1">
                <a:off x="8764337" y="3353524"/>
                <a:ext cx="1827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4337" y="3353524"/>
                <a:ext cx="182783" cy="492443"/>
              </a:xfrm>
              <a:prstGeom prst="rect">
                <a:avLst/>
              </a:prstGeom>
              <a:blipFill rotWithShape="0">
                <a:blip r:embed="rId16"/>
                <a:stretch>
                  <a:fillRect r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flipH="1">
                <a:off x="8764337" y="4298115"/>
                <a:ext cx="1827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4337" y="4298115"/>
                <a:ext cx="182783" cy="492443"/>
              </a:xfrm>
              <a:prstGeom prst="rect">
                <a:avLst/>
              </a:prstGeom>
              <a:blipFill rotWithShape="0">
                <a:blip r:embed="rId17"/>
                <a:stretch>
                  <a:fillRect r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>
            <a:stCxn id="5" idx="3"/>
          </p:cNvCxnSpPr>
          <p:nvPr/>
        </p:nvCxnSpPr>
        <p:spPr>
          <a:xfrm flipV="1">
            <a:off x="7625703" y="3782303"/>
            <a:ext cx="423885" cy="2212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 flipH="1">
                <a:off x="6465085" y="3867926"/>
                <a:ext cx="182783" cy="3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65085" y="3867926"/>
                <a:ext cx="182783" cy="378931"/>
              </a:xfrm>
              <a:prstGeom prst="rect">
                <a:avLst/>
              </a:prstGeom>
              <a:blipFill rotWithShape="0">
                <a:blip r:embed="rId1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V="1">
            <a:off x="6868162" y="2977497"/>
            <a:ext cx="1181426" cy="662705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" idx="3"/>
          </p:cNvCxnSpPr>
          <p:nvPr/>
        </p:nvCxnSpPr>
        <p:spPr>
          <a:xfrm flipV="1">
            <a:off x="7625703" y="3147081"/>
            <a:ext cx="444443" cy="85651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868163" y="2835396"/>
            <a:ext cx="1201983" cy="66219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868162" y="3640202"/>
            <a:ext cx="1181426" cy="801977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868163" y="2835396"/>
            <a:ext cx="1201983" cy="1411461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868162" y="2846755"/>
            <a:ext cx="1181426" cy="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6868162" y="3636382"/>
            <a:ext cx="1181426" cy="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" idx="3"/>
          </p:cNvCxnSpPr>
          <p:nvPr/>
        </p:nvCxnSpPr>
        <p:spPr>
          <a:xfrm>
            <a:off x="7625703" y="4003591"/>
            <a:ext cx="423885" cy="57146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9798213" y="3624318"/>
            <a:ext cx="1181426" cy="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979639" y="3343566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Price</a:t>
            </a:r>
            <a:endParaRPr lang="en-US" sz="28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5956482" y="2559342"/>
            <a:ext cx="886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Area</a:t>
            </a:r>
            <a:endParaRPr lang="en-US" sz="2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127193" y="3342717"/>
            <a:ext cx="1776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# of rooms</a:t>
            </a:r>
            <a:endParaRPr lang="en-US" sz="2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537057" y="4303568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Neighborhood</a:t>
            </a:r>
            <a:endParaRPr lang="en-US" sz="2800" b="1" dirty="0"/>
          </a:p>
        </p:txBody>
      </p:sp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601006" y="2690136"/>
          <a:ext cx="390652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631"/>
                <a:gridCol w="976631"/>
                <a:gridCol w="976631"/>
                <a:gridCol w="976631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 smtClean="0">
                          <a:solidFill>
                            <a:schemeClr val="bg1"/>
                          </a:solidFill>
                        </a:rPr>
                        <a:t>Nbhd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rooms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Area(m2)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Price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61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500k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600k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83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900k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91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1200k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065428" y="3804116"/>
            <a:ext cx="560275" cy="3989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accent2">
                    <a:lumMod val="50000"/>
                  </a:schemeClr>
                </a:solidFill>
              </a:rPr>
              <a:t>EB</a:t>
            </a:r>
            <a:endParaRPr lang="en-US" b="1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6770935" y="4203065"/>
            <a:ext cx="306901" cy="36166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Arc 48"/>
          <p:cNvSpPr/>
          <p:nvPr/>
        </p:nvSpPr>
        <p:spPr>
          <a:xfrm rot="11174182">
            <a:off x="7301202" y="3704678"/>
            <a:ext cx="1566973" cy="1605108"/>
          </a:xfrm>
          <a:prstGeom prst="arc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9790338" y="5431281"/>
            <a:ext cx="463370" cy="409516"/>
            <a:chOff x="3073631" y="3022015"/>
            <a:chExt cx="916645" cy="810108"/>
          </a:xfrm>
        </p:grpSpPr>
        <p:sp>
          <p:nvSpPr>
            <p:cNvPr id="78" name="Oval 77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3123937" y="3242403"/>
                  <a:ext cx="866339" cy="54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66339" cy="5479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Rounded Rectangle 85"/>
          <p:cNvSpPr/>
          <p:nvPr/>
        </p:nvSpPr>
        <p:spPr>
          <a:xfrm>
            <a:off x="8218433" y="5094665"/>
            <a:ext cx="2161243" cy="163976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9777514" y="5997575"/>
            <a:ext cx="476194" cy="409516"/>
            <a:chOff x="3073631" y="3022015"/>
            <a:chExt cx="942013" cy="810108"/>
          </a:xfrm>
        </p:grpSpPr>
        <p:sp>
          <p:nvSpPr>
            <p:cNvPr id="81" name="Oval 80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3123937" y="3242403"/>
                  <a:ext cx="891707" cy="54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91707" cy="54796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TextBox 88"/>
          <p:cNvSpPr txBox="1"/>
          <p:nvPr/>
        </p:nvSpPr>
        <p:spPr>
          <a:xfrm>
            <a:off x="8408141" y="52385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414905" y="555673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421669" y="587491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428433" y="61931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93" name="Straight Arrow Connector 92"/>
          <p:cNvCxnSpPr>
            <a:stCxn id="89" idx="3"/>
            <a:endCxn id="78" idx="2"/>
          </p:cNvCxnSpPr>
          <p:nvPr/>
        </p:nvCxnSpPr>
        <p:spPr>
          <a:xfrm>
            <a:off x="8684179" y="5392433"/>
            <a:ext cx="1106159" cy="243606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9" idx="3"/>
            <a:endCxn id="82" idx="1"/>
          </p:cNvCxnSpPr>
          <p:nvPr/>
        </p:nvCxnSpPr>
        <p:spPr>
          <a:xfrm>
            <a:off x="8684179" y="5392433"/>
            <a:ext cx="1118765" cy="855050"/>
          </a:xfrm>
          <a:prstGeom prst="straightConnector1">
            <a:avLst/>
          </a:prstGeom>
          <a:ln>
            <a:solidFill>
              <a:srgbClr val="92900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3"/>
          </p:cNvCxnSpPr>
          <p:nvPr/>
        </p:nvCxnSpPr>
        <p:spPr>
          <a:xfrm flipV="1">
            <a:off x="8690943" y="5633956"/>
            <a:ext cx="1092382" cy="76664"/>
          </a:xfrm>
          <a:prstGeom prst="straightConnector1">
            <a:avLst/>
          </a:prstGeom>
          <a:ln>
            <a:solidFill>
              <a:srgbClr val="00B0F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0" idx="3"/>
          </p:cNvCxnSpPr>
          <p:nvPr/>
        </p:nvCxnSpPr>
        <p:spPr>
          <a:xfrm>
            <a:off x="8690943" y="5710620"/>
            <a:ext cx="1104988" cy="534780"/>
          </a:xfrm>
          <a:prstGeom prst="straightConnector1">
            <a:avLst/>
          </a:prstGeom>
          <a:ln>
            <a:solidFill>
              <a:srgbClr val="73FE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1" idx="3"/>
          </p:cNvCxnSpPr>
          <p:nvPr/>
        </p:nvCxnSpPr>
        <p:spPr>
          <a:xfrm flipV="1">
            <a:off x="8697707" y="5631950"/>
            <a:ext cx="1089000" cy="396857"/>
          </a:xfrm>
          <a:prstGeom prst="straightConnector1">
            <a:avLst/>
          </a:prstGeom>
          <a:ln>
            <a:solidFill>
              <a:srgbClr val="00B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8697707" y="6028807"/>
            <a:ext cx="1101606" cy="214587"/>
          </a:xfrm>
          <a:prstGeom prst="straightConnector1">
            <a:avLst/>
          </a:prstGeom>
          <a:ln>
            <a:solidFill>
              <a:srgbClr val="92D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2" idx="3"/>
          </p:cNvCxnSpPr>
          <p:nvPr/>
        </p:nvCxnSpPr>
        <p:spPr>
          <a:xfrm flipV="1">
            <a:off x="8704471" y="5634800"/>
            <a:ext cx="1079890" cy="712194"/>
          </a:xfrm>
          <a:prstGeom prst="straightConnector1">
            <a:avLst/>
          </a:prstGeom>
          <a:ln>
            <a:solidFill>
              <a:srgbClr val="9437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2" idx="3"/>
          </p:cNvCxnSpPr>
          <p:nvPr/>
        </p:nvCxnSpPr>
        <p:spPr>
          <a:xfrm flipV="1">
            <a:off x="8704471" y="6246243"/>
            <a:ext cx="1092496" cy="100751"/>
          </a:xfrm>
          <a:prstGeom prst="straightConnector1">
            <a:avLst/>
          </a:prstGeom>
          <a:ln>
            <a:solidFill>
              <a:srgbClr val="7030A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712339" y="1013330"/>
            <a:ext cx="10515600" cy="142775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434343"/>
                </a:solidFill>
                <a:ea typeface="Calibri"/>
                <a:cs typeface="Calibri"/>
              </a:rPr>
              <a:t>Recap from last Class</a:t>
            </a:r>
            <a:endParaRPr lang="en-US" sz="3200" dirty="0"/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/>
          </p:nvPr>
        </p:nvGraphicFramePr>
        <p:xfrm>
          <a:off x="5703923" y="5390148"/>
          <a:ext cx="1514733" cy="1262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911"/>
                <a:gridCol w="504911"/>
                <a:gridCol w="504911"/>
              </a:tblGrid>
              <a:tr h="252467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/>
                        <a:t>h</a:t>
                      </a:r>
                      <a:r>
                        <a:rPr lang="en-US" sz="1050" b="1" baseline="-25000" dirty="0" smtClean="0"/>
                        <a:t>e1</a:t>
                      </a:r>
                      <a:endParaRPr lang="en-US" sz="105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/>
                        <a:t>h</a:t>
                      </a:r>
                      <a:r>
                        <a:rPr lang="en-US" sz="1050" b="1" baseline="-25000" dirty="0" smtClean="0"/>
                        <a:t>e2</a:t>
                      </a:r>
                      <a:endParaRPr lang="en-US" sz="1050" b="1" baseline="-25000" dirty="0"/>
                    </a:p>
                  </a:txBody>
                  <a:tcPr/>
                </a:tc>
              </a:tr>
              <a:tr h="252467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/>
                        <a:t>0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chemeClr val="accent4"/>
                          </a:solidFill>
                        </a:rPr>
                        <a:t>w1</a:t>
                      </a:r>
                      <a:endParaRPr lang="en-US" sz="1050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kern="1200" dirty="0" smtClean="0">
                          <a:solidFill>
                            <a:srgbClr val="929000"/>
                          </a:solidFill>
                          <a:latin typeface="+mn-lt"/>
                          <a:ea typeface="+mn-ea"/>
                          <a:cs typeface="+mn-cs"/>
                        </a:rPr>
                        <a:t>w2</a:t>
                      </a:r>
                      <a:endParaRPr lang="en-US" sz="1050" b="1" kern="1200" dirty="0">
                        <a:solidFill>
                          <a:srgbClr val="929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52467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/>
                        <a:t>1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rgbClr val="00B0F0"/>
                          </a:solidFill>
                        </a:rPr>
                        <a:t>w3</a:t>
                      </a:r>
                      <a:endParaRPr lang="en-US" sz="105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kern="1200" dirty="0" smtClean="0">
                          <a:solidFill>
                            <a:srgbClr val="73FEFF"/>
                          </a:solidFill>
                          <a:latin typeface="+mn-lt"/>
                          <a:ea typeface="+mn-ea"/>
                          <a:cs typeface="+mn-cs"/>
                        </a:rPr>
                        <a:t>w4</a:t>
                      </a:r>
                      <a:endParaRPr lang="en-US" sz="1050" b="1" kern="1200" dirty="0">
                        <a:solidFill>
                          <a:srgbClr val="73FE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52467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/>
                        <a:t>2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rgbClr val="00B050"/>
                          </a:solidFill>
                        </a:rPr>
                        <a:t>w5</a:t>
                      </a:r>
                      <a:endParaRPr lang="en-US" sz="105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rgbClr val="92D050"/>
                          </a:solidFill>
                        </a:rPr>
                        <a:t>w6</a:t>
                      </a:r>
                      <a:endParaRPr lang="en-US" sz="1050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</a:tr>
              <a:tr h="252467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/>
                        <a:t>3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 smtClean="0">
                          <a:solidFill>
                            <a:srgbClr val="9437FF"/>
                          </a:solidFill>
                          <a:latin typeface="+mn-lt"/>
                          <a:ea typeface="+mn-ea"/>
                          <a:cs typeface="+mn-cs"/>
                        </a:rPr>
                        <a:t>w7</a:t>
                      </a:r>
                      <a:endParaRPr lang="en-US" sz="1050" b="1" kern="1200" dirty="0">
                        <a:solidFill>
                          <a:srgbClr val="9437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rgbClr val="7030A0"/>
                          </a:solidFill>
                        </a:rPr>
                        <a:t>w8</a:t>
                      </a:r>
                      <a:endParaRPr lang="en-US" sz="105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4" name="Arc 93"/>
          <p:cNvSpPr/>
          <p:nvPr/>
        </p:nvSpPr>
        <p:spPr>
          <a:xfrm rot="13902081" flipH="1">
            <a:off x="7324201" y="4874329"/>
            <a:ext cx="1744992" cy="1897567"/>
          </a:xfrm>
          <a:prstGeom prst="arc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-6010" y="6451090"/>
            <a:ext cx="5700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neibhd_to_idx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={0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mr-IN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Tender</a:t>
            </a:r>
            <a:r>
              <a:rPr lang="mr-IN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,1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mr-IN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Civic</a:t>
            </a:r>
            <a:r>
              <a:rPr lang="mr-IN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,2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mr-IN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FDist</a:t>
            </a:r>
            <a:r>
              <a:rPr lang="mr-IN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,3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mr-IN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Soma</a:t>
            </a:r>
            <a:r>
              <a:rPr lang="mr-IN" sz="1400" dirty="0" smtClean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319097" y="3525670"/>
            <a:ext cx="4499595" cy="279521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289905" y="3771111"/>
            <a:ext cx="4283073" cy="2587501"/>
            <a:chOff x="7640244" y="2253118"/>
            <a:chExt cx="5301820" cy="3202951"/>
          </a:xfrm>
          <a:noFill/>
        </p:grpSpPr>
        <p:cxnSp>
          <p:nvCxnSpPr>
            <p:cNvPr id="104" name="Straight Arrow Connector 103"/>
            <p:cNvCxnSpPr/>
            <p:nvPr/>
          </p:nvCxnSpPr>
          <p:spPr>
            <a:xfrm flipV="1">
              <a:off x="10047493" y="2664809"/>
              <a:ext cx="0" cy="234068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8772166" y="3850244"/>
              <a:ext cx="2652047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9554348" y="2253118"/>
              <a:ext cx="923089" cy="45717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North</a:t>
              </a:r>
              <a:endParaRPr lang="en-US" b="1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617971" y="4998890"/>
              <a:ext cx="921105" cy="45717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b="1" smtClean="0"/>
                <a:t>South</a:t>
              </a:r>
              <a:endParaRPr lang="en-US" b="1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0828164" y="3817461"/>
              <a:ext cx="2113900" cy="45717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More Expensive</a:t>
              </a:r>
              <a:endParaRPr lang="en-US" b="1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640244" y="3612114"/>
              <a:ext cx="1212794" cy="45717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b="1" smtClean="0"/>
                <a:t>Cheaper</a:t>
              </a:r>
              <a:endParaRPr lang="en-US" b="1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527559" y="3298522"/>
              <a:ext cx="804032" cy="41908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smtClean="0"/>
                <a:t>Soma</a:t>
              </a:r>
              <a:endParaRPr lang="en-US" sz="16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451120" y="3890805"/>
              <a:ext cx="700850" cy="41908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dirty="0" smtClean="0"/>
                <a:t>Civic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0801132" y="2843489"/>
              <a:ext cx="1180649" cy="41908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dirty="0" smtClean="0"/>
                <a:t>Fin. Distr.</a:t>
              </a:r>
              <a:endParaRPr lang="en-US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665411" y="3370804"/>
              <a:ext cx="995952" cy="41908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smtClean="0"/>
                <a:t>Tenderl</a:t>
              </a:r>
              <a:endParaRPr lang="en-US" dirty="0"/>
            </a:p>
          </p:txBody>
        </p:sp>
      </p:grpSp>
      <p:sp>
        <p:nvSpPr>
          <p:cNvPr id="114" name="Arc 113"/>
          <p:cNvSpPr/>
          <p:nvPr/>
        </p:nvSpPr>
        <p:spPr>
          <a:xfrm rot="9621592" flipH="1" flipV="1">
            <a:off x="3864802" y="4732404"/>
            <a:ext cx="1744992" cy="1897567"/>
          </a:xfrm>
          <a:prstGeom prst="arc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Embeddings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9828756" y="3826979"/>
            <a:ext cx="1142297" cy="759925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9166977" y="3288060"/>
            <a:ext cx="682468" cy="623371"/>
            <a:chOff x="3073627" y="3022015"/>
            <a:chExt cx="886907" cy="810108"/>
          </a:xfrm>
        </p:grpSpPr>
        <p:sp>
          <p:nvSpPr>
            <p:cNvPr id="34" name="Oval 33"/>
            <p:cNvSpPr/>
            <p:nvPr/>
          </p:nvSpPr>
          <p:spPr>
            <a:xfrm>
              <a:off x="3073627" y="3022015"/>
              <a:ext cx="810107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137755" y="3242403"/>
                  <a:ext cx="822779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755" y="3242403"/>
                  <a:ext cx="822779" cy="47996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9166973" y="2483254"/>
            <a:ext cx="687778" cy="623371"/>
            <a:chOff x="3073629" y="3022015"/>
            <a:chExt cx="893810" cy="810108"/>
          </a:xfrm>
        </p:grpSpPr>
        <p:sp>
          <p:nvSpPr>
            <p:cNvPr id="38" name="Oval 37"/>
            <p:cNvSpPr/>
            <p:nvPr/>
          </p:nvSpPr>
          <p:spPr>
            <a:xfrm>
              <a:off x="3073629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3151574" y="3242403"/>
                  <a:ext cx="815865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1574" y="3242403"/>
                  <a:ext cx="815865" cy="4799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9166969" y="4232651"/>
            <a:ext cx="661787" cy="623371"/>
            <a:chOff x="3073629" y="3022015"/>
            <a:chExt cx="860034" cy="810108"/>
          </a:xfrm>
        </p:grpSpPr>
        <p:sp>
          <p:nvSpPr>
            <p:cNvPr id="43" name="Oval 42"/>
            <p:cNvSpPr/>
            <p:nvPr/>
          </p:nvSpPr>
          <p:spPr>
            <a:xfrm>
              <a:off x="3073629" y="3022015"/>
              <a:ext cx="810107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096300" y="3242403"/>
                  <a:ext cx="837363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6300" y="3242403"/>
                  <a:ext cx="837363" cy="4799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/>
          <p:cNvCxnSpPr/>
          <p:nvPr/>
        </p:nvCxnSpPr>
        <p:spPr>
          <a:xfrm>
            <a:off x="9854751" y="2837507"/>
            <a:ext cx="1136859" cy="581018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 flipH="1">
                <a:off x="9387271" y="3827470"/>
                <a:ext cx="182783" cy="3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87271" y="3827470"/>
                <a:ext cx="182783" cy="378931"/>
              </a:xfrm>
              <a:prstGeom prst="rect">
                <a:avLst/>
              </a:prstGeom>
              <a:blipFill rotWithShape="0">
                <a:blip r:embed="rId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/>
          <p:cNvGrpSpPr/>
          <p:nvPr/>
        </p:nvGrpSpPr>
        <p:grpSpPr>
          <a:xfrm>
            <a:off x="8054736" y="3288060"/>
            <a:ext cx="623371" cy="623371"/>
            <a:chOff x="3073631" y="3022015"/>
            <a:chExt cx="810108" cy="810108"/>
          </a:xfrm>
        </p:grpSpPr>
        <p:sp>
          <p:nvSpPr>
            <p:cNvPr id="51" name="Oval 50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123936" y="3242403"/>
                  <a:ext cx="741953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6" y="3242403"/>
                  <a:ext cx="741953" cy="47996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8054730" y="2483254"/>
            <a:ext cx="636213" cy="623371"/>
            <a:chOff x="3073629" y="3022015"/>
            <a:chExt cx="826798" cy="810108"/>
          </a:xfrm>
        </p:grpSpPr>
        <p:sp>
          <p:nvSpPr>
            <p:cNvPr id="54" name="Oval 53"/>
            <p:cNvSpPr/>
            <p:nvPr/>
          </p:nvSpPr>
          <p:spPr>
            <a:xfrm>
              <a:off x="3073629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3165391" y="3242403"/>
                  <a:ext cx="735036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5391" y="3242403"/>
                  <a:ext cx="735036" cy="47996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8054731" y="4232651"/>
            <a:ext cx="623370" cy="623371"/>
            <a:chOff x="3073631" y="3022015"/>
            <a:chExt cx="810108" cy="810108"/>
          </a:xfrm>
        </p:grpSpPr>
        <p:sp>
          <p:nvSpPr>
            <p:cNvPr id="57" name="Oval 56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3123936" y="3242403"/>
                  <a:ext cx="756535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6" y="3242403"/>
                  <a:ext cx="756535" cy="47996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 flipH="1">
                <a:off x="8275029" y="3827470"/>
                <a:ext cx="182783" cy="3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75029" y="3827470"/>
                <a:ext cx="182783" cy="378931"/>
              </a:xfrm>
              <a:prstGeom prst="rect">
                <a:avLst/>
              </a:prstGeom>
              <a:blipFill rotWithShape="0"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flipH="1">
                <a:off x="8764337" y="2548718"/>
                <a:ext cx="1827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4337" y="2548718"/>
                <a:ext cx="182783" cy="492443"/>
              </a:xfrm>
              <a:prstGeom prst="rect">
                <a:avLst/>
              </a:prstGeom>
              <a:blipFill rotWithShape="0">
                <a:blip r:embed="rId15"/>
                <a:stretch>
                  <a:fillRect r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 flipH="1">
                <a:off x="8764337" y="3353524"/>
                <a:ext cx="1827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4337" y="3353524"/>
                <a:ext cx="182783" cy="492443"/>
              </a:xfrm>
              <a:prstGeom prst="rect">
                <a:avLst/>
              </a:prstGeom>
              <a:blipFill rotWithShape="0">
                <a:blip r:embed="rId16"/>
                <a:stretch>
                  <a:fillRect r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flipH="1">
                <a:off x="8764337" y="4298115"/>
                <a:ext cx="1827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4337" y="4298115"/>
                <a:ext cx="182783" cy="492443"/>
              </a:xfrm>
              <a:prstGeom prst="rect">
                <a:avLst/>
              </a:prstGeom>
              <a:blipFill rotWithShape="0">
                <a:blip r:embed="rId17"/>
                <a:stretch>
                  <a:fillRect r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>
            <a:stCxn id="5" idx="3"/>
          </p:cNvCxnSpPr>
          <p:nvPr/>
        </p:nvCxnSpPr>
        <p:spPr>
          <a:xfrm flipV="1">
            <a:off x="7625703" y="3782303"/>
            <a:ext cx="423885" cy="2212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 flipH="1">
                <a:off x="6465085" y="3867926"/>
                <a:ext cx="182783" cy="3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65085" y="3867926"/>
                <a:ext cx="182783" cy="378931"/>
              </a:xfrm>
              <a:prstGeom prst="rect">
                <a:avLst/>
              </a:prstGeom>
              <a:blipFill rotWithShape="0">
                <a:blip r:embed="rId1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V="1">
            <a:off x="6868162" y="2977497"/>
            <a:ext cx="1181426" cy="662705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" idx="3"/>
          </p:cNvCxnSpPr>
          <p:nvPr/>
        </p:nvCxnSpPr>
        <p:spPr>
          <a:xfrm flipV="1">
            <a:off x="7625703" y="3147081"/>
            <a:ext cx="444443" cy="85651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868163" y="2835396"/>
            <a:ext cx="1201983" cy="66219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868162" y="3640202"/>
            <a:ext cx="1181426" cy="801977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868163" y="2835396"/>
            <a:ext cx="1201983" cy="1411461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868162" y="2846755"/>
            <a:ext cx="1181426" cy="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6868162" y="3636382"/>
            <a:ext cx="1181426" cy="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" idx="3"/>
          </p:cNvCxnSpPr>
          <p:nvPr/>
        </p:nvCxnSpPr>
        <p:spPr>
          <a:xfrm>
            <a:off x="7625703" y="4003591"/>
            <a:ext cx="423885" cy="57146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9798213" y="3624318"/>
            <a:ext cx="1181426" cy="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979639" y="3343566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Price</a:t>
            </a:r>
            <a:endParaRPr lang="en-US" sz="28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5956482" y="2559342"/>
            <a:ext cx="886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Area</a:t>
            </a:r>
            <a:endParaRPr lang="en-US" sz="2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127193" y="3342717"/>
            <a:ext cx="1776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# of rooms</a:t>
            </a:r>
            <a:endParaRPr lang="en-US" sz="2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537057" y="4303568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Neighborhood</a:t>
            </a:r>
            <a:endParaRPr lang="en-US" sz="28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7065428" y="3804116"/>
            <a:ext cx="560275" cy="3989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accent2">
                    <a:lumMod val="50000"/>
                  </a:schemeClr>
                </a:solidFill>
              </a:rPr>
              <a:t>EB</a:t>
            </a:r>
            <a:endParaRPr lang="en-US" b="1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6770935" y="4203065"/>
            <a:ext cx="306901" cy="36166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Arc 48"/>
          <p:cNvSpPr/>
          <p:nvPr/>
        </p:nvSpPr>
        <p:spPr>
          <a:xfrm rot="11174182">
            <a:off x="7301202" y="3704678"/>
            <a:ext cx="1566973" cy="1605108"/>
          </a:xfrm>
          <a:prstGeom prst="arc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9790338" y="5431281"/>
            <a:ext cx="463370" cy="409516"/>
            <a:chOff x="3073631" y="3022015"/>
            <a:chExt cx="916645" cy="810108"/>
          </a:xfrm>
        </p:grpSpPr>
        <p:sp>
          <p:nvSpPr>
            <p:cNvPr id="78" name="Oval 77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3123937" y="3242403"/>
                  <a:ext cx="866339" cy="54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66339" cy="5479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Rounded Rectangle 85"/>
          <p:cNvSpPr/>
          <p:nvPr/>
        </p:nvSpPr>
        <p:spPr>
          <a:xfrm>
            <a:off x="8218433" y="5094665"/>
            <a:ext cx="2161243" cy="163976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9777514" y="5997575"/>
            <a:ext cx="476194" cy="409516"/>
            <a:chOff x="3073631" y="3022015"/>
            <a:chExt cx="942013" cy="810108"/>
          </a:xfrm>
        </p:grpSpPr>
        <p:sp>
          <p:nvSpPr>
            <p:cNvPr id="81" name="Oval 80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3123937" y="3242403"/>
                  <a:ext cx="891707" cy="54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91707" cy="54796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TextBox 88"/>
          <p:cNvSpPr txBox="1"/>
          <p:nvPr/>
        </p:nvSpPr>
        <p:spPr>
          <a:xfrm>
            <a:off x="8408141" y="52385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414905" y="555673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421669" y="587491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428433" y="61931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93" name="Straight Arrow Connector 92"/>
          <p:cNvCxnSpPr>
            <a:stCxn id="89" idx="3"/>
            <a:endCxn id="78" idx="2"/>
          </p:cNvCxnSpPr>
          <p:nvPr/>
        </p:nvCxnSpPr>
        <p:spPr>
          <a:xfrm>
            <a:off x="8684179" y="5392433"/>
            <a:ext cx="1106159" cy="243606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9" idx="3"/>
            <a:endCxn id="82" idx="1"/>
          </p:cNvCxnSpPr>
          <p:nvPr/>
        </p:nvCxnSpPr>
        <p:spPr>
          <a:xfrm>
            <a:off x="8684179" y="5392433"/>
            <a:ext cx="1118765" cy="855050"/>
          </a:xfrm>
          <a:prstGeom prst="straightConnector1">
            <a:avLst/>
          </a:prstGeom>
          <a:ln>
            <a:solidFill>
              <a:srgbClr val="92900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3"/>
          </p:cNvCxnSpPr>
          <p:nvPr/>
        </p:nvCxnSpPr>
        <p:spPr>
          <a:xfrm flipV="1">
            <a:off x="8690943" y="5633956"/>
            <a:ext cx="1092382" cy="76664"/>
          </a:xfrm>
          <a:prstGeom prst="straightConnector1">
            <a:avLst/>
          </a:prstGeom>
          <a:ln>
            <a:solidFill>
              <a:srgbClr val="00B0F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0" idx="3"/>
          </p:cNvCxnSpPr>
          <p:nvPr/>
        </p:nvCxnSpPr>
        <p:spPr>
          <a:xfrm>
            <a:off x="8690943" y="5710620"/>
            <a:ext cx="1104988" cy="534780"/>
          </a:xfrm>
          <a:prstGeom prst="straightConnector1">
            <a:avLst/>
          </a:prstGeom>
          <a:ln>
            <a:solidFill>
              <a:srgbClr val="73FE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1" idx="3"/>
          </p:cNvCxnSpPr>
          <p:nvPr/>
        </p:nvCxnSpPr>
        <p:spPr>
          <a:xfrm flipV="1">
            <a:off x="8697707" y="5631950"/>
            <a:ext cx="1089000" cy="396857"/>
          </a:xfrm>
          <a:prstGeom prst="straightConnector1">
            <a:avLst/>
          </a:prstGeom>
          <a:ln>
            <a:solidFill>
              <a:srgbClr val="00B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8697707" y="6028807"/>
            <a:ext cx="1101606" cy="214587"/>
          </a:xfrm>
          <a:prstGeom prst="straightConnector1">
            <a:avLst/>
          </a:prstGeom>
          <a:ln>
            <a:solidFill>
              <a:srgbClr val="92D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2" idx="3"/>
          </p:cNvCxnSpPr>
          <p:nvPr/>
        </p:nvCxnSpPr>
        <p:spPr>
          <a:xfrm flipV="1">
            <a:off x="8704471" y="5634800"/>
            <a:ext cx="1079890" cy="712194"/>
          </a:xfrm>
          <a:prstGeom prst="straightConnector1">
            <a:avLst/>
          </a:prstGeom>
          <a:ln>
            <a:solidFill>
              <a:srgbClr val="9437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2" idx="3"/>
          </p:cNvCxnSpPr>
          <p:nvPr/>
        </p:nvCxnSpPr>
        <p:spPr>
          <a:xfrm flipV="1">
            <a:off x="8704471" y="6246243"/>
            <a:ext cx="1092496" cy="100751"/>
          </a:xfrm>
          <a:prstGeom prst="straightConnector1">
            <a:avLst/>
          </a:prstGeom>
          <a:ln>
            <a:solidFill>
              <a:srgbClr val="7030A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712339" y="1013330"/>
            <a:ext cx="10515600" cy="142775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434343"/>
                </a:solidFill>
                <a:ea typeface="Calibri"/>
                <a:cs typeface="Calibri"/>
              </a:rPr>
              <a:t>Recap from last Class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Embeddings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9828756" y="3826979"/>
            <a:ext cx="1142297" cy="759925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9166977" y="3288060"/>
            <a:ext cx="682468" cy="623371"/>
            <a:chOff x="3073627" y="3022015"/>
            <a:chExt cx="886907" cy="810108"/>
          </a:xfrm>
        </p:grpSpPr>
        <p:sp>
          <p:nvSpPr>
            <p:cNvPr id="34" name="Oval 33"/>
            <p:cNvSpPr/>
            <p:nvPr/>
          </p:nvSpPr>
          <p:spPr>
            <a:xfrm>
              <a:off x="3073627" y="3022015"/>
              <a:ext cx="810107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137755" y="3242403"/>
                  <a:ext cx="822779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755" y="3242403"/>
                  <a:ext cx="822779" cy="47996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9166973" y="2483254"/>
            <a:ext cx="687778" cy="623371"/>
            <a:chOff x="3073629" y="3022015"/>
            <a:chExt cx="893810" cy="810108"/>
          </a:xfrm>
        </p:grpSpPr>
        <p:sp>
          <p:nvSpPr>
            <p:cNvPr id="38" name="Oval 37"/>
            <p:cNvSpPr/>
            <p:nvPr/>
          </p:nvSpPr>
          <p:spPr>
            <a:xfrm>
              <a:off x="3073629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3151574" y="3242403"/>
                  <a:ext cx="815865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1574" y="3242403"/>
                  <a:ext cx="815865" cy="4799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9166969" y="4232651"/>
            <a:ext cx="661787" cy="623371"/>
            <a:chOff x="3073629" y="3022015"/>
            <a:chExt cx="860034" cy="810108"/>
          </a:xfrm>
        </p:grpSpPr>
        <p:sp>
          <p:nvSpPr>
            <p:cNvPr id="43" name="Oval 42"/>
            <p:cNvSpPr/>
            <p:nvPr/>
          </p:nvSpPr>
          <p:spPr>
            <a:xfrm>
              <a:off x="3073629" y="3022015"/>
              <a:ext cx="810107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096300" y="3242403"/>
                  <a:ext cx="837363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6300" y="3242403"/>
                  <a:ext cx="837363" cy="4799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/>
          <p:cNvCxnSpPr/>
          <p:nvPr/>
        </p:nvCxnSpPr>
        <p:spPr>
          <a:xfrm>
            <a:off x="9854751" y="2837507"/>
            <a:ext cx="1136859" cy="581018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 flipH="1">
                <a:off x="9387271" y="3827470"/>
                <a:ext cx="182783" cy="3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87271" y="3827470"/>
                <a:ext cx="182783" cy="378931"/>
              </a:xfrm>
              <a:prstGeom prst="rect">
                <a:avLst/>
              </a:prstGeom>
              <a:blipFill rotWithShape="0">
                <a:blip r:embed="rId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/>
          <p:cNvGrpSpPr/>
          <p:nvPr/>
        </p:nvGrpSpPr>
        <p:grpSpPr>
          <a:xfrm>
            <a:off x="8054736" y="3288060"/>
            <a:ext cx="623371" cy="623371"/>
            <a:chOff x="3073631" y="3022015"/>
            <a:chExt cx="810108" cy="810108"/>
          </a:xfrm>
        </p:grpSpPr>
        <p:sp>
          <p:nvSpPr>
            <p:cNvPr id="51" name="Oval 50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123936" y="3242403"/>
                  <a:ext cx="741953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6" y="3242403"/>
                  <a:ext cx="741953" cy="47996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8054730" y="2483254"/>
            <a:ext cx="636213" cy="623371"/>
            <a:chOff x="3073629" y="3022015"/>
            <a:chExt cx="826798" cy="810108"/>
          </a:xfrm>
        </p:grpSpPr>
        <p:sp>
          <p:nvSpPr>
            <p:cNvPr id="54" name="Oval 53"/>
            <p:cNvSpPr/>
            <p:nvPr/>
          </p:nvSpPr>
          <p:spPr>
            <a:xfrm>
              <a:off x="3073629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3165391" y="3242403"/>
                  <a:ext cx="735036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5391" y="3242403"/>
                  <a:ext cx="735036" cy="47996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8054731" y="4232651"/>
            <a:ext cx="623370" cy="623371"/>
            <a:chOff x="3073631" y="3022015"/>
            <a:chExt cx="810108" cy="810108"/>
          </a:xfrm>
        </p:grpSpPr>
        <p:sp>
          <p:nvSpPr>
            <p:cNvPr id="57" name="Oval 56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3123936" y="3242403"/>
                  <a:ext cx="756535" cy="479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6" y="3242403"/>
                  <a:ext cx="756535" cy="47996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 flipH="1">
                <a:off x="8275029" y="3827470"/>
                <a:ext cx="182783" cy="3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75029" y="3827470"/>
                <a:ext cx="182783" cy="378931"/>
              </a:xfrm>
              <a:prstGeom prst="rect">
                <a:avLst/>
              </a:prstGeom>
              <a:blipFill rotWithShape="0"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flipH="1">
                <a:off x="8764337" y="2548718"/>
                <a:ext cx="1827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4337" y="2548718"/>
                <a:ext cx="182783" cy="492443"/>
              </a:xfrm>
              <a:prstGeom prst="rect">
                <a:avLst/>
              </a:prstGeom>
              <a:blipFill rotWithShape="0">
                <a:blip r:embed="rId15"/>
                <a:stretch>
                  <a:fillRect r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 flipH="1">
                <a:off x="8764337" y="3353524"/>
                <a:ext cx="1827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4337" y="3353524"/>
                <a:ext cx="182783" cy="492443"/>
              </a:xfrm>
              <a:prstGeom prst="rect">
                <a:avLst/>
              </a:prstGeom>
              <a:blipFill rotWithShape="0">
                <a:blip r:embed="rId16"/>
                <a:stretch>
                  <a:fillRect r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flipH="1">
                <a:off x="8764337" y="4298115"/>
                <a:ext cx="1827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4337" y="4298115"/>
                <a:ext cx="182783" cy="492443"/>
              </a:xfrm>
              <a:prstGeom prst="rect">
                <a:avLst/>
              </a:prstGeom>
              <a:blipFill rotWithShape="0">
                <a:blip r:embed="rId17"/>
                <a:stretch>
                  <a:fillRect r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>
            <a:stCxn id="5" idx="3"/>
          </p:cNvCxnSpPr>
          <p:nvPr/>
        </p:nvCxnSpPr>
        <p:spPr>
          <a:xfrm flipV="1">
            <a:off x="7625703" y="3782303"/>
            <a:ext cx="423885" cy="2212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 flipH="1">
                <a:off x="6465085" y="3867926"/>
                <a:ext cx="182783" cy="3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65085" y="3867926"/>
                <a:ext cx="182783" cy="378931"/>
              </a:xfrm>
              <a:prstGeom prst="rect">
                <a:avLst/>
              </a:prstGeom>
              <a:blipFill rotWithShape="0">
                <a:blip r:embed="rId1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V="1">
            <a:off x="6868162" y="2977497"/>
            <a:ext cx="1181426" cy="662705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" idx="3"/>
          </p:cNvCxnSpPr>
          <p:nvPr/>
        </p:nvCxnSpPr>
        <p:spPr>
          <a:xfrm flipV="1">
            <a:off x="7625703" y="3147081"/>
            <a:ext cx="444443" cy="85651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868163" y="2835396"/>
            <a:ext cx="1201983" cy="66219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868162" y="3640202"/>
            <a:ext cx="1181426" cy="801977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868163" y="2835396"/>
            <a:ext cx="1201983" cy="1411461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868162" y="2846755"/>
            <a:ext cx="1181426" cy="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6868162" y="3636382"/>
            <a:ext cx="1181426" cy="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" idx="3"/>
          </p:cNvCxnSpPr>
          <p:nvPr/>
        </p:nvCxnSpPr>
        <p:spPr>
          <a:xfrm>
            <a:off x="7625703" y="4003591"/>
            <a:ext cx="423885" cy="57146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9798213" y="3624318"/>
            <a:ext cx="1181426" cy="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979639" y="3343566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Price</a:t>
            </a:r>
            <a:endParaRPr lang="en-US" sz="28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5956482" y="2559342"/>
            <a:ext cx="886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Area</a:t>
            </a:r>
            <a:endParaRPr lang="en-US" sz="2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127193" y="3342717"/>
            <a:ext cx="1776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# of rooms</a:t>
            </a:r>
            <a:endParaRPr lang="en-US" sz="2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537057" y="4303568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Neighborhood</a:t>
            </a:r>
            <a:endParaRPr lang="en-US" sz="28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6431612" y="3804116"/>
            <a:ext cx="1194091" cy="3989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accent2">
                    <a:lumMod val="50000"/>
                  </a:schemeClr>
                </a:solidFill>
              </a:rPr>
              <a:t>Word2Vec</a:t>
            </a:r>
            <a:endParaRPr lang="en-US" b="1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6770935" y="4203065"/>
            <a:ext cx="306901" cy="36166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Arc 48"/>
          <p:cNvSpPr/>
          <p:nvPr/>
        </p:nvSpPr>
        <p:spPr>
          <a:xfrm rot="11174182">
            <a:off x="7301202" y="3704678"/>
            <a:ext cx="1566973" cy="1605108"/>
          </a:xfrm>
          <a:prstGeom prst="arc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9790338" y="5431281"/>
            <a:ext cx="463370" cy="409516"/>
            <a:chOff x="3073631" y="3022015"/>
            <a:chExt cx="916645" cy="810108"/>
          </a:xfrm>
        </p:grpSpPr>
        <p:sp>
          <p:nvSpPr>
            <p:cNvPr id="78" name="Oval 77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3123937" y="3242403"/>
                  <a:ext cx="866339" cy="54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66339" cy="5479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Rounded Rectangle 85"/>
          <p:cNvSpPr/>
          <p:nvPr/>
        </p:nvSpPr>
        <p:spPr>
          <a:xfrm>
            <a:off x="8218433" y="5094665"/>
            <a:ext cx="2161243" cy="163976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9777514" y="5997575"/>
            <a:ext cx="476194" cy="409516"/>
            <a:chOff x="3073631" y="3022015"/>
            <a:chExt cx="942013" cy="810108"/>
          </a:xfrm>
        </p:grpSpPr>
        <p:sp>
          <p:nvSpPr>
            <p:cNvPr id="81" name="Oval 80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3123937" y="3242403"/>
                  <a:ext cx="891707" cy="54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91707" cy="54796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TextBox 88"/>
          <p:cNvSpPr txBox="1"/>
          <p:nvPr/>
        </p:nvSpPr>
        <p:spPr>
          <a:xfrm>
            <a:off x="8408141" y="52385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414905" y="555673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421669" y="587491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428433" y="61931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93" name="Straight Arrow Connector 92"/>
          <p:cNvCxnSpPr>
            <a:stCxn id="89" idx="3"/>
            <a:endCxn id="78" idx="2"/>
          </p:cNvCxnSpPr>
          <p:nvPr/>
        </p:nvCxnSpPr>
        <p:spPr>
          <a:xfrm>
            <a:off x="8684179" y="5392433"/>
            <a:ext cx="1106159" cy="243606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9" idx="3"/>
            <a:endCxn id="82" idx="1"/>
          </p:cNvCxnSpPr>
          <p:nvPr/>
        </p:nvCxnSpPr>
        <p:spPr>
          <a:xfrm>
            <a:off x="8684179" y="5392433"/>
            <a:ext cx="1118765" cy="855050"/>
          </a:xfrm>
          <a:prstGeom prst="straightConnector1">
            <a:avLst/>
          </a:prstGeom>
          <a:ln>
            <a:solidFill>
              <a:srgbClr val="92900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3"/>
          </p:cNvCxnSpPr>
          <p:nvPr/>
        </p:nvCxnSpPr>
        <p:spPr>
          <a:xfrm flipV="1">
            <a:off x="8690943" y="5633956"/>
            <a:ext cx="1092382" cy="76664"/>
          </a:xfrm>
          <a:prstGeom prst="straightConnector1">
            <a:avLst/>
          </a:prstGeom>
          <a:ln>
            <a:solidFill>
              <a:srgbClr val="00B0F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0" idx="3"/>
          </p:cNvCxnSpPr>
          <p:nvPr/>
        </p:nvCxnSpPr>
        <p:spPr>
          <a:xfrm>
            <a:off x="8690943" y="5710620"/>
            <a:ext cx="1104988" cy="534780"/>
          </a:xfrm>
          <a:prstGeom prst="straightConnector1">
            <a:avLst/>
          </a:prstGeom>
          <a:ln>
            <a:solidFill>
              <a:srgbClr val="73FE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1" idx="3"/>
          </p:cNvCxnSpPr>
          <p:nvPr/>
        </p:nvCxnSpPr>
        <p:spPr>
          <a:xfrm flipV="1">
            <a:off x="8697707" y="5631950"/>
            <a:ext cx="1089000" cy="396857"/>
          </a:xfrm>
          <a:prstGeom prst="straightConnector1">
            <a:avLst/>
          </a:prstGeom>
          <a:ln>
            <a:solidFill>
              <a:srgbClr val="00B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8697707" y="6028807"/>
            <a:ext cx="1101606" cy="214587"/>
          </a:xfrm>
          <a:prstGeom prst="straightConnector1">
            <a:avLst/>
          </a:prstGeom>
          <a:ln>
            <a:solidFill>
              <a:srgbClr val="92D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2" idx="3"/>
          </p:cNvCxnSpPr>
          <p:nvPr/>
        </p:nvCxnSpPr>
        <p:spPr>
          <a:xfrm flipV="1">
            <a:off x="8704471" y="5634800"/>
            <a:ext cx="1079890" cy="712194"/>
          </a:xfrm>
          <a:prstGeom prst="straightConnector1">
            <a:avLst/>
          </a:prstGeom>
          <a:ln>
            <a:solidFill>
              <a:srgbClr val="9437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2" idx="3"/>
          </p:cNvCxnSpPr>
          <p:nvPr/>
        </p:nvCxnSpPr>
        <p:spPr>
          <a:xfrm flipV="1">
            <a:off x="8704471" y="6246243"/>
            <a:ext cx="1092496" cy="100751"/>
          </a:xfrm>
          <a:prstGeom prst="straightConnector1">
            <a:avLst/>
          </a:prstGeom>
          <a:ln>
            <a:solidFill>
              <a:srgbClr val="7030A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712339" y="1013330"/>
            <a:ext cx="10515600" cy="142775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434343"/>
                </a:solidFill>
                <a:ea typeface="Calibri"/>
                <a:cs typeface="Calibri"/>
              </a:rPr>
              <a:t>Recap from last Class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Embeddings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790338" y="5431281"/>
            <a:ext cx="463370" cy="409516"/>
            <a:chOff x="3073631" y="3022015"/>
            <a:chExt cx="916645" cy="810108"/>
          </a:xfrm>
        </p:grpSpPr>
        <p:sp>
          <p:nvSpPr>
            <p:cNvPr id="78" name="Oval 77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3123937" y="3242403"/>
                  <a:ext cx="866339" cy="54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66339" cy="5479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Rounded Rectangle 85"/>
          <p:cNvSpPr/>
          <p:nvPr/>
        </p:nvSpPr>
        <p:spPr>
          <a:xfrm>
            <a:off x="8218433" y="5094665"/>
            <a:ext cx="2161243" cy="163976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9777514" y="5997575"/>
            <a:ext cx="476194" cy="409516"/>
            <a:chOff x="3073631" y="3022015"/>
            <a:chExt cx="942013" cy="810108"/>
          </a:xfrm>
        </p:grpSpPr>
        <p:sp>
          <p:nvSpPr>
            <p:cNvPr id="81" name="Oval 80"/>
            <p:cNvSpPr/>
            <p:nvPr/>
          </p:nvSpPr>
          <p:spPr>
            <a:xfrm>
              <a:off x="3073631" y="3022015"/>
              <a:ext cx="810108" cy="810108"/>
            </a:xfrm>
            <a:prstGeom prst="ellips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3123937" y="3242403"/>
                  <a:ext cx="891707" cy="54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37" y="3242403"/>
                  <a:ext cx="891707" cy="54796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TextBox 88"/>
          <p:cNvSpPr txBox="1"/>
          <p:nvPr/>
        </p:nvSpPr>
        <p:spPr>
          <a:xfrm>
            <a:off x="8408141" y="52385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0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414905" y="555673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421669" y="587491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428433" y="61931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93" name="Straight Arrow Connector 92"/>
          <p:cNvCxnSpPr>
            <a:stCxn id="89" idx="3"/>
            <a:endCxn id="78" idx="2"/>
          </p:cNvCxnSpPr>
          <p:nvPr/>
        </p:nvCxnSpPr>
        <p:spPr>
          <a:xfrm>
            <a:off x="8684179" y="5392433"/>
            <a:ext cx="1106159" cy="243606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9" idx="3"/>
            <a:endCxn id="82" idx="1"/>
          </p:cNvCxnSpPr>
          <p:nvPr/>
        </p:nvCxnSpPr>
        <p:spPr>
          <a:xfrm>
            <a:off x="8684179" y="5392433"/>
            <a:ext cx="1118765" cy="855050"/>
          </a:xfrm>
          <a:prstGeom prst="straightConnector1">
            <a:avLst/>
          </a:prstGeom>
          <a:ln>
            <a:solidFill>
              <a:srgbClr val="92900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3"/>
          </p:cNvCxnSpPr>
          <p:nvPr/>
        </p:nvCxnSpPr>
        <p:spPr>
          <a:xfrm flipV="1">
            <a:off x="8690943" y="5633956"/>
            <a:ext cx="1092382" cy="76664"/>
          </a:xfrm>
          <a:prstGeom prst="straightConnector1">
            <a:avLst/>
          </a:prstGeom>
          <a:ln>
            <a:solidFill>
              <a:srgbClr val="00B0F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0" idx="3"/>
          </p:cNvCxnSpPr>
          <p:nvPr/>
        </p:nvCxnSpPr>
        <p:spPr>
          <a:xfrm>
            <a:off x="8690943" y="5710620"/>
            <a:ext cx="1104988" cy="534780"/>
          </a:xfrm>
          <a:prstGeom prst="straightConnector1">
            <a:avLst/>
          </a:prstGeom>
          <a:ln>
            <a:solidFill>
              <a:srgbClr val="73FE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1" idx="3"/>
          </p:cNvCxnSpPr>
          <p:nvPr/>
        </p:nvCxnSpPr>
        <p:spPr>
          <a:xfrm flipV="1">
            <a:off x="8697707" y="5631950"/>
            <a:ext cx="1089000" cy="396857"/>
          </a:xfrm>
          <a:prstGeom prst="straightConnector1">
            <a:avLst/>
          </a:prstGeom>
          <a:ln>
            <a:solidFill>
              <a:srgbClr val="00B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1" idx="3"/>
          </p:cNvCxnSpPr>
          <p:nvPr/>
        </p:nvCxnSpPr>
        <p:spPr>
          <a:xfrm>
            <a:off x="8697707" y="6028807"/>
            <a:ext cx="1101606" cy="214587"/>
          </a:xfrm>
          <a:prstGeom prst="straightConnector1">
            <a:avLst/>
          </a:prstGeom>
          <a:ln>
            <a:solidFill>
              <a:srgbClr val="92D05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2" idx="3"/>
          </p:cNvCxnSpPr>
          <p:nvPr/>
        </p:nvCxnSpPr>
        <p:spPr>
          <a:xfrm flipV="1">
            <a:off x="8704471" y="5634800"/>
            <a:ext cx="1079890" cy="712194"/>
          </a:xfrm>
          <a:prstGeom prst="straightConnector1">
            <a:avLst/>
          </a:prstGeom>
          <a:ln>
            <a:solidFill>
              <a:srgbClr val="9437FF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2" idx="3"/>
          </p:cNvCxnSpPr>
          <p:nvPr/>
        </p:nvCxnSpPr>
        <p:spPr>
          <a:xfrm flipV="1">
            <a:off x="8704471" y="6246243"/>
            <a:ext cx="1092496" cy="100751"/>
          </a:xfrm>
          <a:prstGeom prst="straightConnector1">
            <a:avLst/>
          </a:prstGeom>
          <a:ln>
            <a:solidFill>
              <a:srgbClr val="7030A0"/>
            </a:solidFill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712339" y="1013330"/>
            <a:ext cx="10515600" cy="142775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434343"/>
                </a:solidFill>
                <a:ea typeface="Calibri"/>
                <a:cs typeface="Calibri"/>
              </a:rPr>
              <a:t>Recap from last Class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solidFill>
            <a:srgbClr val="333333"/>
          </a:solidFill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Embeddings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5399" y="2441083"/>
            <a:ext cx="5274277" cy="3828558"/>
            <a:chOff x="8218433" y="5094665"/>
            <a:chExt cx="2161243" cy="1639768"/>
          </a:xfrm>
        </p:grpSpPr>
        <p:grpSp>
          <p:nvGrpSpPr>
            <p:cNvPr id="77" name="Group 76"/>
            <p:cNvGrpSpPr/>
            <p:nvPr/>
          </p:nvGrpSpPr>
          <p:grpSpPr>
            <a:xfrm>
              <a:off x="9790339" y="5431281"/>
              <a:ext cx="409515" cy="409516"/>
              <a:chOff x="3073631" y="3022015"/>
              <a:chExt cx="810108" cy="810108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3073631" y="3022015"/>
                <a:ext cx="810108" cy="810108"/>
              </a:xfrm>
              <a:prstGeom prst="ellips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3123937" y="3242403"/>
                    <a:ext cx="645261" cy="4401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sz="32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3937" y="3242403"/>
                    <a:ext cx="866339" cy="547962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Rounded Rectangle 85"/>
            <p:cNvSpPr/>
            <p:nvPr/>
          </p:nvSpPr>
          <p:spPr>
            <a:xfrm>
              <a:off x="8218433" y="5094665"/>
              <a:ext cx="2161243" cy="163976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9777514" y="5997575"/>
              <a:ext cx="409515" cy="409516"/>
              <a:chOff x="3073631" y="3022015"/>
              <a:chExt cx="810108" cy="810108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3073631" y="3022015"/>
                <a:ext cx="810108" cy="810108"/>
              </a:xfrm>
              <a:prstGeom prst="ellipse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3123937" y="3242403"/>
                    <a:ext cx="645261" cy="4401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sz="32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3937" y="3242403"/>
                    <a:ext cx="891707" cy="547962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9" name="TextBox 88"/>
            <p:cNvSpPr txBox="1"/>
            <p:nvPr/>
          </p:nvSpPr>
          <p:spPr>
            <a:xfrm>
              <a:off x="8408141" y="5238544"/>
              <a:ext cx="159298" cy="245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0</a:t>
              </a:r>
              <a:endParaRPr 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414905" y="5556731"/>
              <a:ext cx="159298" cy="245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1</a:t>
              </a:r>
              <a:endParaRPr 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421669" y="5874918"/>
              <a:ext cx="159298" cy="245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2</a:t>
              </a:r>
              <a:endParaRPr 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428433" y="6193105"/>
              <a:ext cx="159298" cy="245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3</a:t>
              </a:r>
              <a:endParaRPr 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93" name="Straight Arrow Connector 92"/>
            <p:cNvCxnSpPr>
              <a:stCxn id="89" idx="3"/>
              <a:endCxn id="78" idx="2"/>
            </p:cNvCxnSpPr>
            <p:nvPr/>
          </p:nvCxnSpPr>
          <p:spPr>
            <a:xfrm>
              <a:off x="8567439" y="5361494"/>
              <a:ext cx="1222900" cy="274545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9" idx="3"/>
              <a:endCxn id="82" idx="1"/>
            </p:cNvCxnSpPr>
            <p:nvPr/>
          </p:nvCxnSpPr>
          <p:spPr>
            <a:xfrm>
              <a:off x="8567439" y="5361494"/>
              <a:ext cx="1235505" cy="858729"/>
            </a:xfrm>
            <a:prstGeom prst="straightConnector1">
              <a:avLst/>
            </a:prstGeom>
            <a:ln>
              <a:solidFill>
                <a:srgbClr val="929000"/>
              </a:solidFill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90" idx="3"/>
            </p:cNvCxnSpPr>
            <p:nvPr/>
          </p:nvCxnSpPr>
          <p:spPr>
            <a:xfrm flipV="1">
              <a:off x="8574203" y="5633957"/>
              <a:ext cx="1209122" cy="45724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0" idx="3"/>
            </p:cNvCxnSpPr>
            <p:nvPr/>
          </p:nvCxnSpPr>
          <p:spPr>
            <a:xfrm>
              <a:off x="8574203" y="5679681"/>
              <a:ext cx="1221728" cy="565718"/>
            </a:xfrm>
            <a:prstGeom prst="straightConnector1">
              <a:avLst/>
            </a:prstGeom>
            <a:ln>
              <a:solidFill>
                <a:srgbClr val="73FEFF"/>
              </a:solidFill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1" idx="3"/>
            </p:cNvCxnSpPr>
            <p:nvPr/>
          </p:nvCxnSpPr>
          <p:spPr>
            <a:xfrm flipV="1">
              <a:off x="8580967" y="5631950"/>
              <a:ext cx="1205740" cy="36591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91" idx="3"/>
            </p:cNvCxnSpPr>
            <p:nvPr/>
          </p:nvCxnSpPr>
          <p:spPr>
            <a:xfrm>
              <a:off x="8580967" y="5997868"/>
              <a:ext cx="1218346" cy="245524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92" idx="3"/>
            </p:cNvCxnSpPr>
            <p:nvPr/>
          </p:nvCxnSpPr>
          <p:spPr>
            <a:xfrm flipV="1">
              <a:off x="8587731" y="5634800"/>
              <a:ext cx="1196631" cy="681255"/>
            </a:xfrm>
            <a:prstGeom prst="straightConnector1">
              <a:avLst/>
            </a:prstGeom>
            <a:ln>
              <a:solidFill>
                <a:srgbClr val="9437FF"/>
              </a:solidFill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2" idx="3"/>
            </p:cNvCxnSpPr>
            <p:nvPr/>
          </p:nvCxnSpPr>
          <p:spPr>
            <a:xfrm flipV="1">
              <a:off x="8587731" y="6246243"/>
              <a:ext cx="1209237" cy="69812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Content Placeholder 2"/>
          <p:cNvSpPr>
            <a:spLocks noGrp="1"/>
          </p:cNvSpPr>
          <p:nvPr>
            <p:ph idx="1"/>
          </p:nvPr>
        </p:nvSpPr>
        <p:spPr>
          <a:xfrm>
            <a:off x="712339" y="1013330"/>
            <a:ext cx="10515600" cy="142775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434343"/>
                </a:solidFill>
                <a:ea typeface="Calibri"/>
                <a:cs typeface="Calibri"/>
              </a:rPr>
              <a:t>Recap from last Class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7E91-6F59-4549-8101-DA6AD817E6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8977</TotalTime>
  <Words>1274</Words>
  <Application>Microsoft Macintosh PowerPoint</Application>
  <PresentationFormat>Widescreen</PresentationFormat>
  <Paragraphs>234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Cambria Math</vt:lpstr>
      <vt:lpstr>Consolas</vt:lpstr>
      <vt:lpstr>Mangal</vt:lpstr>
      <vt:lpstr>Arial</vt:lpstr>
      <vt:lpstr>Office Theme</vt:lpstr>
      <vt:lpstr>Word2Vec</vt:lpstr>
      <vt:lpstr>Outline</vt:lpstr>
      <vt:lpstr>Motivation</vt:lpstr>
      <vt:lpstr>Word2Vec</vt:lpstr>
      <vt:lpstr>Embeddings</vt:lpstr>
      <vt:lpstr>Embeddings</vt:lpstr>
      <vt:lpstr>Embeddings</vt:lpstr>
      <vt:lpstr>Embeddings</vt:lpstr>
      <vt:lpstr>Embeddings</vt:lpstr>
      <vt:lpstr>Embeddings</vt:lpstr>
      <vt:lpstr>Embeddings</vt:lpstr>
      <vt:lpstr>Embeddings</vt:lpstr>
      <vt:lpstr>Embeddings</vt:lpstr>
      <vt:lpstr>Embeddings</vt:lpstr>
      <vt:lpstr>Word2Vec from Scratch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Wittmann</dc:creator>
  <cp:lastModifiedBy>Fernando Wittmann</cp:lastModifiedBy>
  <cp:revision>168</cp:revision>
  <cp:lastPrinted>2020-02-19T19:08:36Z</cp:lastPrinted>
  <dcterms:created xsi:type="dcterms:W3CDTF">2018-10-20T14:23:10Z</dcterms:created>
  <dcterms:modified xsi:type="dcterms:W3CDTF">2020-02-27T19:34:50Z</dcterms:modified>
</cp:coreProperties>
</file>